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172"/>
  </p:notesMasterIdLst>
  <p:sldIdLst>
    <p:sldId id="259" r:id="rId2"/>
    <p:sldId id="260" r:id="rId3"/>
    <p:sldId id="261" r:id="rId4"/>
    <p:sldId id="262" r:id="rId5"/>
    <p:sldId id="263" r:id="rId6"/>
    <p:sldId id="264" r:id="rId7"/>
    <p:sldId id="265" r:id="rId8"/>
    <p:sldId id="266" r:id="rId9"/>
    <p:sldId id="267" r:id="rId10"/>
    <p:sldId id="268" r:id="rId11"/>
    <p:sldId id="270" r:id="rId12"/>
    <p:sldId id="604" r:id="rId13"/>
    <p:sldId id="605" r:id="rId14"/>
    <p:sldId id="606" r:id="rId15"/>
    <p:sldId id="607" r:id="rId16"/>
    <p:sldId id="608" r:id="rId17"/>
    <p:sldId id="609" r:id="rId18"/>
    <p:sldId id="610" r:id="rId19"/>
    <p:sldId id="611" r:id="rId20"/>
    <p:sldId id="497" r:id="rId21"/>
    <p:sldId id="499" r:id="rId22"/>
    <p:sldId id="648" r:id="rId23"/>
    <p:sldId id="747" r:id="rId24"/>
    <p:sldId id="669" r:id="rId25"/>
    <p:sldId id="654" r:id="rId26"/>
    <p:sldId id="655" r:id="rId27"/>
    <p:sldId id="656" r:id="rId28"/>
    <p:sldId id="657" r:id="rId29"/>
    <p:sldId id="658" r:id="rId30"/>
    <p:sldId id="659" r:id="rId31"/>
    <p:sldId id="660" r:id="rId32"/>
    <p:sldId id="661" r:id="rId33"/>
    <p:sldId id="662" r:id="rId34"/>
    <p:sldId id="663" r:id="rId35"/>
    <p:sldId id="664" r:id="rId36"/>
    <p:sldId id="665" r:id="rId37"/>
    <p:sldId id="666" r:id="rId38"/>
    <p:sldId id="667" r:id="rId39"/>
    <p:sldId id="668" r:id="rId40"/>
    <p:sldId id="650" r:id="rId41"/>
    <p:sldId id="681" r:id="rId42"/>
    <p:sldId id="682" r:id="rId43"/>
    <p:sldId id="683" r:id="rId44"/>
    <p:sldId id="684" r:id="rId45"/>
    <p:sldId id="685" r:id="rId46"/>
    <p:sldId id="651" r:id="rId47"/>
    <p:sldId id="687" r:id="rId48"/>
    <p:sldId id="410" r:id="rId49"/>
    <p:sldId id="411" r:id="rId50"/>
    <p:sldId id="412" r:id="rId51"/>
    <p:sldId id="413" r:id="rId52"/>
    <p:sldId id="688" r:id="rId53"/>
    <p:sldId id="652" r:id="rId54"/>
    <p:sldId id="670" r:id="rId55"/>
    <p:sldId id="298" r:id="rId56"/>
    <p:sldId id="653" r:id="rId57"/>
    <p:sldId id="671" r:id="rId58"/>
    <p:sldId id="672" r:id="rId59"/>
    <p:sldId id="673" r:id="rId60"/>
    <p:sldId id="679" r:id="rId61"/>
    <p:sldId id="748" r:id="rId62"/>
    <p:sldId id="686" r:id="rId63"/>
    <p:sldId id="674" r:id="rId64"/>
    <p:sldId id="675" r:id="rId65"/>
    <p:sldId id="676" r:id="rId66"/>
    <p:sldId id="271" r:id="rId67"/>
    <p:sldId id="272" r:id="rId68"/>
    <p:sldId id="275" r:id="rId69"/>
    <p:sldId id="276" r:id="rId70"/>
    <p:sldId id="277" r:id="rId71"/>
    <p:sldId id="278" r:id="rId72"/>
    <p:sldId id="279" r:id="rId73"/>
    <p:sldId id="280" r:id="rId74"/>
    <p:sldId id="281" r:id="rId75"/>
    <p:sldId id="284" r:id="rId76"/>
    <p:sldId id="575" r:id="rId77"/>
    <p:sldId id="285" r:id="rId78"/>
    <p:sldId id="576" r:id="rId79"/>
    <p:sldId id="288" r:id="rId80"/>
    <p:sldId id="289" r:id="rId81"/>
    <p:sldId id="572" r:id="rId82"/>
    <p:sldId id="574" r:id="rId83"/>
    <p:sldId id="573" r:id="rId84"/>
    <p:sldId id="296" r:id="rId85"/>
    <p:sldId id="297" r:id="rId86"/>
    <p:sldId id="677" r:id="rId87"/>
    <p:sldId id="304" r:id="rId88"/>
    <p:sldId id="305" r:id="rId89"/>
    <p:sldId id="306" r:id="rId90"/>
    <p:sldId id="309" r:id="rId91"/>
    <p:sldId id="577" r:id="rId92"/>
    <p:sldId id="310" r:id="rId93"/>
    <p:sldId id="680" r:id="rId94"/>
    <p:sldId id="678" r:id="rId95"/>
    <p:sldId id="689" r:id="rId96"/>
    <p:sldId id="691" r:id="rId97"/>
    <p:sldId id="692" r:id="rId98"/>
    <p:sldId id="449" r:id="rId99"/>
    <p:sldId id="693" r:id="rId100"/>
    <p:sldId id="446" r:id="rId101"/>
    <p:sldId id="447" r:id="rId102"/>
    <p:sldId id="286" r:id="rId103"/>
    <p:sldId id="453" r:id="rId104"/>
    <p:sldId id="454" r:id="rId105"/>
    <p:sldId id="455" r:id="rId106"/>
    <p:sldId id="462" r:id="rId107"/>
    <p:sldId id="456" r:id="rId108"/>
    <p:sldId id="457" r:id="rId109"/>
    <p:sldId id="458" r:id="rId110"/>
    <p:sldId id="459" r:id="rId111"/>
    <p:sldId id="460" r:id="rId112"/>
    <p:sldId id="450" r:id="rId113"/>
    <p:sldId id="451" r:id="rId114"/>
    <p:sldId id="694" r:id="rId115"/>
    <p:sldId id="695" r:id="rId116"/>
    <p:sldId id="696" r:id="rId117"/>
    <p:sldId id="750" r:id="rId118"/>
    <p:sldId id="751" r:id="rId119"/>
    <p:sldId id="743" r:id="rId120"/>
    <p:sldId id="312" r:id="rId121"/>
    <p:sldId id="314" r:id="rId122"/>
    <p:sldId id="697" r:id="rId123"/>
    <p:sldId id="698" r:id="rId124"/>
    <p:sldId id="699" r:id="rId125"/>
    <p:sldId id="700" r:id="rId126"/>
    <p:sldId id="492" r:id="rId127"/>
    <p:sldId id="701" r:id="rId128"/>
    <p:sldId id="702" r:id="rId129"/>
    <p:sldId id="703" r:id="rId130"/>
    <p:sldId id="708" r:id="rId131"/>
    <p:sldId id="709" r:id="rId132"/>
    <p:sldId id="710" r:id="rId133"/>
    <p:sldId id="711" r:id="rId134"/>
    <p:sldId id="712" r:id="rId135"/>
    <p:sldId id="713" r:id="rId136"/>
    <p:sldId id="714" r:id="rId137"/>
    <p:sldId id="715" r:id="rId138"/>
    <p:sldId id="716" r:id="rId139"/>
    <p:sldId id="717" r:id="rId140"/>
    <p:sldId id="718" r:id="rId141"/>
    <p:sldId id="719" r:id="rId142"/>
    <p:sldId id="720" r:id="rId143"/>
    <p:sldId id="721" r:id="rId144"/>
    <p:sldId id="722" r:id="rId145"/>
    <p:sldId id="723" r:id="rId146"/>
    <p:sldId id="724" r:id="rId147"/>
    <p:sldId id="725" r:id="rId148"/>
    <p:sldId id="726" r:id="rId149"/>
    <p:sldId id="737" r:id="rId150"/>
    <p:sldId id="322" r:id="rId151"/>
    <p:sldId id="742" r:id="rId152"/>
    <p:sldId id="705" r:id="rId153"/>
    <p:sldId id="706" r:id="rId154"/>
    <p:sldId id="707" r:id="rId155"/>
    <p:sldId id="744" r:id="rId156"/>
    <p:sldId id="745" r:id="rId157"/>
    <p:sldId id="746" r:id="rId158"/>
    <p:sldId id="327" r:id="rId159"/>
    <p:sldId id="526" r:id="rId160"/>
    <p:sldId id="527" r:id="rId161"/>
    <p:sldId id="529" r:id="rId162"/>
    <p:sldId id="532" r:id="rId163"/>
    <p:sldId id="328" r:id="rId164"/>
    <p:sldId id="330" r:id="rId165"/>
    <p:sldId id="331" r:id="rId166"/>
    <p:sldId id="539" r:id="rId167"/>
    <p:sldId id="540" r:id="rId168"/>
    <p:sldId id="749" r:id="rId169"/>
    <p:sldId id="752" r:id="rId170"/>
    <p:sldId id="269" r:id="rId171"/>
  </p:sldIdLst>
  <p:sldSz cx="9144000" cy="5143500" type="screen16x9"/>
  <p:notesSz cx="6858000" cy="9144000"/>
  <p:embeddedFontLst>
    <p:embeddedFont>
      <p:font typeface="Calibri" panose="020F0502020204030204" pitchFamily="34" charset="0"/>
      <p:regular r:id="rId173"/>
      <p:bold r:id="rId174"/>
      <p:italic r:id="rId175"/>
      <p:boldItalic r:id="rId176"/>
    </p:embeddedFont>
    <p:embeddedFont>
      <p:font typeface="Consolas" panose="020B0609020204030204" pitchFamily="49" charset="0"/>
      <p:regular r:id="rId177"/>
      <p:bold r:id="rId178"/>
      <p:italic r:id="rId179"/>
      <p:boldItalic r:id="rId180"/>
    </p:embeddedFont>
    <p:embeddedFont>
      <p:font typeface="Helvetica Neue" panose="020B0604020202020204" charset="0"/>
      <p:regular r:id="rId181"/>
      <p:bold r:id="rId182"/>
      <p:italic r:id="rId183"/>
      <p:boldItalic r:id="rId184"/>
    </p:embeddedFont>
    <p:embeddedFont>
      <p:font typeface="Helvetica Neue Light" panose="020B0604020202020204" charset="0"/>
      <p:regular r:id="rId185"/>
      <p:bold r:id="rId186"/>
      <p:italic r:id="rId187"/>
      <p:boldItalic r:id="rId188"/>
    </p:embeddedFont>
    <p:embeddedFont>
      <p:font typeface="Lato" panose="020F0502020204030203" pitchFamily="34" charset="0"/>
      <p:regular r:id="rId189"/>
      <p:bold r:id="rId190"/>
      <p:italic r:id="rId191"/>
      <p:boldItalic r:id="rId192"/>
    </p:embeddedFont>
    <p:embeddedFont>
      <p:font typeface="Montserrat" panose="00000500000000000000" pitchFamily="2" charset="0"/>
      <p:regular r:id="rId193"/>
      <p:bold r:id="rId194"/>
      <p:italic r:id="rId195"/>
      <p:boldItalic r:id="rId196"/>
    </p:embeddedFont>
    <p:embeddedFont>
      <p:font typeface="Montserrat Medium" panose="00000600000000000000" pitchFamily="2" charset="0"/>
      <p:regular r:id="rId197"/>
      <p:bold r:id="rId198"/>
      <p:italic r:id="rId199"/>
      <p:boldItalic r:id="rId2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876" autoAdjust="0"/>
  </p:normalViewPr>
  <p:slideViewPr>
    <p:cSldViewPr snapToGrid="0">
      <p:cViewPr varScale="1">
        <p:scale>
          <a:sx n="108" d="100"/>
          <a:sy n="108" d="100"/>
        </p:scale>
        <p:origin x="170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1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9.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20.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10.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notesMaster" Target="notesMasters/notesMaster1.xml"/><Relationship Id="rId193" Type="http://schemas.openxmlformats.org/officeDocument/2006/relationships/font" Target="fonts/font21.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1.fntdata"/><Relationship Id="rId194" Type="http://schemas.openxmlformats.org/officeDocument/2006/relationships/font" Target="fonts/font22.fntdata"/><Relationship Id="rId199" Type="http://schemas.openxmlformats.org/officeDocument/2006/relationships/font" Target="fonts/font27.fntdata"/><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12.fntdata"/><Relationship Id="rId189" Type="http://schemas.openxmlformats.org/officeDocument/2006/relationships/font" Target="fonts/font1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2.fntdata"/><Relationship Id="rId179" Type="http://schemas.openxmlformats.org/officeDocument/2006/relationships/font" Target="fonts/font7.fntdata"/><Relationship Id="rId195" Type="http://schemas.openxmlformats.org/officeDocument/2006/relationships/font" Target="fonts/font23.fntdata"/><Relationship Id="rId190" Type="http://schemas.openxmlformats.org/officeDocument/2006/relationships/font" Target="fonts/font18.fntdata"/><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8.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3.fntdata"/><Relationship Id="rId196" Type="http://schemas.openxmlformats.org/officeDocument/2006/relationships/font" Target="fonts/font24.fntdata"/><Relationship Id="rId200" Type="http://schemas.openxmlformats.org/officeDocument/2006/relationships/font" Target="fonts/font28.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1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4.fntdata"/><Relationship Id="rId197" Type="http://schemas.openxmlformats.org/officeDocument/2006/relationships/font" Target="fonts/font25.fntdata"/><Relationship Id="rId201"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15.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5.fntdata"/><Relationship Id="rId198" Type="http://schemas.openxmlformats.org/officeDocument/2006/relationships/font" Target="fonts/font26.fntdata"/><Relationship Id="rId202"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6.fntdata"/><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learningindustry.com/writing-learning-objectives-for-elearning-what-elearning-professionals-should-know"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0f3892661_1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0f3892661_1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04040"/>
                </a:solidFill>
                <a:latin typeface="Calibri"/>
                <a:ea typeface="Calibri"/>
                <a:cs typeface="Calibri"/>
                <a:sym typeface="Calibri"/>
              </a:rPr>
              <a:t>Mandatory</a:t>
            </a:r>
            <a:r>
              <a:rPr lang="en" sz="1200" dirty="0">
                <a:solidFill>
                  <a:srgbClr val="404040"/>
                </a:solidFill>
                <a:latin typeface="Calibri"/>
                <a:ea typeface="Calibri"/>
                <a:cs typeface="Calibri"/>
                <a:sym typeface="Calibri"/>
              </a:rPr>
              <a:t> </a:t>
            </a:r>
            <a:endParaRPr sz="1200" b="1"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dirty="0">
                <a:solidFill>
                  <a:srgbClr val="404040"/>
                </a:solidFill>
                <a:latin typeface="Calibri"/>
                <a:ea typeface="Calibri"/>
                <a:cs typeface="Calibri"/>
                <a:sym typeface="Calibri"/>
              </a:rPr>
              <a:t>ACTION</a:t>
            </a:r>
            <a:r>
              <a:rPr lang="en" sz="1200" dirty="0">
                <a:solidFill>
                  <a:srgbClr val="404040"/>
                </a:solidFill>
                <a:latin typeface="Calibri"/>
                <a:ea typeface="Calibri"/>
                <a:cs typeface="Calibri"/>
                <a:sym typeface="Calibri"/>
              </a:rPr>
              <a:t>: Adjust title to fit your course.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e0f9c26786_0_1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bullets as per your course. </a:t>
            </a:r>
            <a:endParaRPr sz="1200" b="1">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381" name="Google Shape;381;ge0f9c26786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8c201d847e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8c201d847e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c201d847e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c201d847e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8c201d847e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8c201d847e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8c201d847e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8c201d847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8c201d847e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8c201d847e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8c201d847e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8c201d847e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8c201d847e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8c201d847e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8c201d847e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8c201d847e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8c201d847e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8c201d847e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8c201d847e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8c201d847e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20322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8c201d847e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8c201d847e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8c201d847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8c201d847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201d847e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201d847e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8c201d847e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8c201d847e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8c201d847e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8c201d847e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8c201d847e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8c201d847e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8c201d847e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8c201d847e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8c201d847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8c201d847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8c201d847e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8c201d847e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8c201d847e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8c201d847e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763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603760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8c201d847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8c201d847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4530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8c201d847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8c201d847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265262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Could be used to separate by environment, by dev, by test area, or whatever</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825196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946508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Lab04</a:t>
            </a:r>
          </a:p>
        </p:txBody>
      </p:sp>
    </p:spTree>
    <p:extLst>
      <p:ext uri="{BB962C8B-B14F-4D97-AF65-F5344CB8AC3E}">
        <p14:creationId xmlns:p14="http://schemas.microsoft.com/office/powerpoint/2010/main" val="27267594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Lab04</a:t>
            </a:r>
          </a:p>
        </p:txBody>
      </p:sp>
    </p:spTree>
    <p:extLst>
      <p:ext uri="{BB962C8B-B14F-4D97-AF65-F5344CB8AC3E}">
        <p14:creationId xmlns:p14="http://schemas.microsoft.com/office/powerpoint/2010/main" val="372694906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2576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Reference back to DDD</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7359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3673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1339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Mention Conway’s Law</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Talk about new customer operation with initial deposit – those operations need to happen </a:t>
            </a:r>
            <a:r>
              <a:rPr lang="en-US" dirty="0" err="1"/>
              <a:t>transactionally</a:t>
            </a: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73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0045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6406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0f9c2678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0f9c2678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404040"/>
                </a:solidFill>
                <a:latin typeface="Calibri"/>
                <a:ea typeface="Calibri"/>
                <a:cs typeface="Calibri"/>
                <a:sym typeface="Calibri"/>
              </a:rPr>
              <a:t>Mandatory</a:t>
            </a:r>
            <a:endParaRPr sz="1200" b="1">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objectives to fit your course.</a:t>
            </a: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None/>
            </a:pPr>
            <a:r>
              <a:rPr lang="en" sz="1200" b="1">
                <a:solidFill>
                  <a:srgbClr val="404040"/>
                </a:solidFill>
                <a:latin typeface="Calibri"/>
                <a:ea typeface="Calibri"/>
                <a:cs typeface="Calibri"/>
                <a:sym typeface="Calibri"/>
              </a:rPr>
              <a:t>Script:</a:t>
            </a:r>
            <a:r>
              <a:rPr lang="en" sz="1200">
                <a:solidFill>
                  <a:srgbClr val="404040"/>
                </a:solidFill>
                <a:latin typeface="Calibri"/>
                <a:ea typeface="Calibri"/>
                <a:cs typeface="Calibri"/>
                <a:sym typeface="Calibri"/>
              </a:rPr>
              <a:t> I am </a:t>
            </a:r>
            <a:r>
              <a:rPr lang="en" sz="1200">
                <a:solidFill>
                  <a:srgbClr val="FF0000"/>
                </a:solidFill>
                <a:latin typeface="Calibri"/>
                <a:ea typeface="Calibri"/>
                <a:cs typeface="Calibri"/>
                <a:sym typeface="Calibri"/>
              </a:rPr>
              <a:t>[insert name]</a:t>
            </a:r>
            <a:r>
              <a:rPr lang="en" sz="1200">
                <a:solidFill>
                  <a:srgbClr val="404040"/>
                </a:solidFill>
                <a:latin typeface="Calibri"/>
                <a:ea typeface="Calibri"/>
                <a:cs typeface="Calibri"/>
                <a:sym typeface="Calibri"/>
              </a:rPr>
              <a:t> with DevelopIntelligence. We’re the training partner for </a:t>
            </a:r>
            <a:r>
              <a:rPr lang="en" sz="1200">
                <a:solidFill>
                  <a:srgbClr val="FF0000"/>
                </a:solidFill>
                <a:latin typeface="Calibri"/>
                <a:ea typeface="Calibri"/>
                <a:cs typeface="Calibri"/>
                <a:sym typeface="Calibri"/>
              </a:rPr>
              <a:t>[insert client name]</a:t>
            </a:r>
            <a:r>
              <a:rPr lang="en" sz="1200">
                <a:solidFill>
                  <a:srgbClr val="404040"/>
                </a:solidFill>
                <a:latin typeface="Calibri"/>
                <a:ea typeface="Calibri"/>
                <a:cs typeface="Calibri"/>
                <a:sym typeface="Calibri"/>
              </a:rPr>
              <a:t>. [Provide brief info on your background.]</a:t>
            </a:r>
            <a:endParaRPr sz="1200">
              <a:solidFill>
                <a:srgbClr val="404040"/>
              </a:solidFill>
              <a:latin typeface="Calibri"/>
              <a:ea typeface="Calibri"/>
              <a:cs typeface="Calibri"/>
              <a:sym typeface="Calibri"/>
            </a:endParaRPr>
          </a:p>
          <a:p>
            <a:pPr marL="0" lvl="0" indent="0" algn="l" rtl="0">
              <a:spcBef>
                <a:spcPts val="0"/>
              </a:spcBef>
              <a:spcAft>
                <a:spcPts val="0"/>
              </a:spcAft>
              <a:buNone/>
            </a:pP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sz="1200">
              <a:solidFill>
                <a:srgbClr val="40404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Lab00 – Initial setup</a:t>
            </a:r>
          </a:p>
        </p:txBody>
      </p:sp>
    </p:spTree>
    <p:extLst>
      <p:ext uri="{BB962C8B-B14F-4D97-AF65-F5344CB8AC3E}">
        <p14:creationId xmlns:p14="http://schemas.microsoft.com/office/powerpoint/2010/main" val="1361374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2729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8267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407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5468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3124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9477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0973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8127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2150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e0f9c2678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e0f9c2678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prerequisites to fit your course. Keep it brief.</a:t>
            </a: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Script: </a:t>
            </a:r>
            <a:r>
              <a:rPr lang="en" sz="1200">
                <a:solidFill>
                  <a:schemeClr val="dk1"/>
                </a:solidFill>
                <a:latin typeface="Calibri"/>
                <a:ea typeface="Calibri"/>
                <a:cs typeface="Calibri"/>
                <a:sym typeface="Calibri"/>
              </a:rPr>
              <a:t>Before we start, I want to make sure everyone is in the correct class. Take a look at these prerequisites and message me in Chat if you have questions or aren’t sure you’re in the right spot.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0954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511541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11403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4110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38115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0987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4574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Lab01 – as you build out the set of services, think about integration patterns that might be applicable to your build</a:t>
            </a:r>
          </a:p>
        </p:txBody>
      </p:sp>
    </p:spTree>
    <p:extLst>
      <p:ext uri="{BB962C8B-B14F-4D97-AF65-F5344CB8AC3E}">
        <p14:creationId xmlns:p14="http://schemas.microsoft.com/office/powerpoint/2010/main" val="346214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9543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Could be containerized services, lambdas, services deployed to Elastic Beanstalk. Calls could be synchronous or asynchronous – key is direct point-to-point integration between services</a:t>
            </a:r>
          </a:p>
        </p:txBody>
      </p:sp>
    </p:spTree>
    <p:extLst>
      <p:ext uri="{BB962C8B-B14F-4D97-AF65-F5344CB8AC3E}">
        <p14:creationId xmlns:p14="http://schemas.microsoft.com/office/powerpoint/2010/main" val="1184376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0f9c26786_0_1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benefits to fit your course.</a:t>
            </a:r>
            <a:endParaRPr sz="1200" b="1">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Examples...</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Learning Python will let you….</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You’ll be learning Python so that you can work on XYZ project…</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Your organization will be using Python in its upcoming digital transformation project... </a:t>
            </a:r>
            <a:endParaRPr sz="1200" b="1">
              <a:solidFill>
                <a:schemeClr val="dk1"/>
              </a:solidFill>
              <a:latin typeface="Calibri"/>
              <a:ea typeface="Calibri"/>
              <a:cs typeface="Calibri"/>
              <a:sym typeface="Calibri"/>
            </a:endParaRPr>
          </a:p>
        </p:txBody>
      </p:sp>
      <p:sp>
        <p:nvSpPr>
          <p:cNvPr id="291" name="Google Shape;291;ge0f9c2678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Can use circuit breaker as discussed before, retries, etc.</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29543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Uses concept of topics – a service can produce an event to a topic and one (or more) services can consume the event from that topic (subscriber)</a:t>
            </a:r>
          </a:p>
        </p:txBody>
      </p:sp>
    </p:spTree>
    <p:extLst>
      <p:ext uri="{BB962C8B-B14F-4D97-AF65-F5344CB8AC3E}">
        <p14:creationId xmlns:p14="http://schemas.microsoft.com/office/powerpoint/2010/main" val="1943790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Eventual consistency</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34204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09036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96994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05595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13361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8262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76212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Lab02</a:t>
            </a:r>
          </a:p>
        </p:txBody>
      </p:sp>
    </p:spTree>
    <p:extLst>
      <p:ext uri="{BB962C8B-B14F-4D97-AF65-F5344CB8AC3E}">
        <p14:creationId xmlns:p14="http://schemas.microsoft.com/office/powerpoint/2010/main" val="98076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0f9c26786_0_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b="1">
                <a:solidFill>
                  <a:srgbClr val="404040"/>
                </a:solidFill>
                <a:latin typeface="Calibri"/>
                <a:ea typeface="Calibri"/>
                <a:cs typeface="Calibri"/>
                <a:sym typeface="Calibri"/>
              </a:rPr>
              <a:t>Script:</a:t>
            </a:r>
            <a:r>
              <a:rPr lang="en" sz="1200">
                <a:solidFill>
                  <a:srgbClr val="404040"/>
                </a:solidFill>
                <a:latin typeface="Calibri"/>
                <a:ea typeface="Calibri"/>
                <a:cs typeface="Calibri"/>
                <a:sym typeface="Calibri"/>
              </a:rPr>
              <a:t> DevelopIntelligence teaches a lot of different tech. If there’s a technology you want to learn and you don’t see it in your company’s learning catalog, let your manager know. We’d be glad to help.” </a:t>
            </a:r>
            <a:endParaRPr/>
          </a:p>
        </p:txBody>
      </p:sp>
      <p:sp>
        <p:nvSpPr>
          <p:cNvPr id="299" name="Google Shape;299;ge0f9c2678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20322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6753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9372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8919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71181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88808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Create a simple Python lambda</a:t>
            </a:r>
          </a:p>
        </p:txBody>
      </p:sp>
    </p:spTree>
    <p:extLst>
      <p:ext uri="{BB962C8B-B14F-4D97-AF65-F5344CB8AC3E}">
        <p14:creationId xmlns:p14="http://schemas.microsoft.com/office/powerpoint/2010/main" val="18623374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Lab03</a:t>
            </a:r>
          </a:p>
        </p:txBody>
      </p:sp>
    </p:spTree>
    <p:extLst>
      <p:ext uri="{BB962C8B-B14F-4D97-AF65-F5344CB8AC3E}">
        <p14:creationId xmlns:p14="http://schemas.microsoft.com/office/powerpoint/2010/main" val="1474140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47977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2177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0f9c26786_0_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spcBef>
                <a:spcPts val="0"/>
              </a:spcBef>
              <a:spcAft>
                <a:spcPts val="0"/>
              </a:spcAft>
              <a:buNone/>
            </a:pPr>
            <a:r>
              <a:rPr lang="en" sz="1200" b="1">
                <a:solidFill>
                  <a:schemeClr val="dk1"/>
                </a:solidFill>
                <a:latin typeface="Calibri"/>
                <a:ea typeface="Calibri"/>
                <a:cs typeface="Calibri"/>
                <a:sym typeface="Calibri"/>
              </a:rPr>
              <a:t>Script:</a:t>
            </a:r>
            <a:r>
              <a:rPr lang="en" sz="12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2800"/>
              <a:buFont typeface="Arial"/>
              <a:buNone/>
            </a:pPr>
            <a:r>
              <a:rPr lang="en" sz="12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sz="1200" b="1">
              <a:solidFill>
                <a:schemeClr val="dk1"/>
              </a:solidFill>
              <a:latin typeface="Calibri"/>
              <a:ea typeface="Calibri"/>
              <a:cs typeface="Calibri"/>
              <a:sym typeface="Calibri"/>
            </a:endParaRPr>
          </a:p>
        </p:txBody>
      </p:sp>
      <p:sp>
        <p:nvSpPr>
          <p:cNvPr id="349" name="Google Shape;349;ge0f9c2678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b3aa44456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5b3aa44456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4851289f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64851289f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701d7c10b4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701d7c10b4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b3aa44456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5b3aa44456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b3aa44456_0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5b3aa44456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b3aa44456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5b3aa44456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b3aa44456_0_1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0" algn="l" rtl="0">
              <a:lnSpc>
                <a:spcPct val="90000"/>
              </a:lnSpc>
              <a:spcBef>
                <a:spcPts val="0"/>
              </a:spcBef>
              <a:spcAft>
                <a:spcPts val="0"/>
              </a:spcAft>
              <a:buNone/>
            </a:pPr>
            <a:endParaRPr/>
          </a:p>
        </p:txBody>
      </p:sp>
      <p:sp>
        <p:nvSpPr>
          <p:cNvPr id="249" name="Google Shape;249;g5b3aa44456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4851289f4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g64851289f4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b3aa44456_0_1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5b3aa44456_0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38ec01289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638ec01289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638ec01289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73</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0f9c26786_0_10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dirty="0">
                <a:solidFill>
                  <a:schemeClr val="dk1"/>
                </a:solidFill>
                <a:latin typeface="Calibri"/>
                <a:ea typeface="Calibri"/>
                <a:cs typeface="Calibri"/>
                <a:sym typeface="Calibri"/>
              </a:rPr>
              <a:t>Mandatory</a:t>
            </a:r>
            <a:endParaRPr sz="1200" b="1"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a:p>
            <a:pPr marL="0" lvl="0" indent="0" algn="l" rtl="0">
              <a:spcBef>
                <a:spcPts val="0"/>
              </a:spcBef>
              <a:spcAft>
                <a:spcPts val="0"/>
              </a:spcAft>
              <a:buNone/>
            </a:pPr>
            <a:r>
              <a:rPr lang="en" sz="1200" b="1" dirty="0">
                <a:solidFill>
                  <a:schemeClr val="dk1"/>
                </a:solidFill>
                <a:latin typeface="Calibri"/>
                <a:ea typeface="Calibri"/>
                <a:cs typeface="Calibri"/>
                <a:sym typeface="Calibri"/>
              </a:rPr>
              <a:t>Script:</a:t>
            </a:r>
            <a:r>
              <a:rPr lang="en" sz="1200" dirty="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 sz="1200" dirty="0">
                <a:solidFill>
                  <a:schemeClr val="dk1"/>
                </a:solidFill>
                <a:latin typeface="Calibri"/>
                <a:ea typeface="Calibri"/>
                <a:cs typeface="Calibri"/>
                <a:sym typeface="Calibri"/>
              </a:rPr>
            </a:br>
            <a:br>
              <a:rPr lang="en" sz="1200" dirty="0">
                <a:solidFill>
                  <a:schemeClr val="dk1"/>
                </a:solidFill>
                <a:latin typeface="Calibri"/>
                <a:ea typeface="Calibri"/>
                <a:cs typeface="Calibri"/>
                <a:sym typeface="Calibri"/>
              </a:rPr>
            </a:br>
            <a:r>
              <a:rPr lang="en" sz="1200" dirty="0">
                <a:solidFill>
                  <a:schemeClr val="dk1"/>
                </a:solidFill>
                <a:latin typeface="Calibri"/>
                <a:ea typeface="Calibri"/>
                <a:cs typeface="Calibri"/>
                <a:sym typeface="Calibri"/>
              </a:rPr>
              <a:t>Also, I want to demonstrate the timer and confirm that everyone can see it. EggTimer is a good timer - https://e.ggtimer.com/</a:t>
            </a:r>
            <a:endParaRPr sz="1200" b="1" dirty="0">
              <a:solidFill>
                <a:schemeClr val="dk1"/>
              </a:solidFill>
              <a:latin typeface="Calibri"/>
              <a:ea typeface="Calibri"/>
              <a:cs typeface="Calibri"/>
              <a:sym typeface="Calibri"/>
            </a:endParaRPr>
          </a:p>
        </p:txBody>
      </p:sp>
      <p:sp>
        <p:nvSpPr>
          <p:cNvPr id="358" name="Google Shape;358;ge0f9c2678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b3aa44456_0_1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5b3aa44456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b3aa44456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5b3aa44456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b3aa44456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5b3aa44456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99613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b3aa44456_0_1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5b3aa44456_0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b3aa44456_0_1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5b3aa44456_0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23894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b3aa44456_0_1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AMI = Amazon Machine Image</a:t>
            </a:r>
            <a:endParaRPr/>
          </a:p>
          <a:p>
            <a:pPr marL="0" lvl="0" indent="0" algn="l" rtl="0">
              <a:spcBef>
                <a:spcPts val="0"/>
              </a:spcBef>
              <a:spcAft>
                <a:spcPts val="0"/>
              </a:spcAft>
              <a:buNone/>
            </a:pPr>
            <a:r>
              <a:rPr lang="en-US"/>
              <a:t>ARN = Amazon Resource Name</a:t>
            </a:r>
            <a:endParaRPr/>
          </a:p>
          <a:p>
            <a:pPr marL="0" lvl="0" indent="0" algn="l" rtl="0">
              <a:spcBef>
                <a:spcPts val="0"/>
              </a:spcBef>
              <a:spcAft>
                <a:spcPts val="0"/>
              </a:spcAft>
              <a:buNone/>
            </a:pPr>
            <a:r>
              <a:rPr lang="en-US"/>
              <a:t>CIDR = Classless Internet Domain Routing</a:t>
            </a:r>
            <a:endParaRPr/>
          </a:p>
        </p:txBody>
      </p:sp>
      <p:sp>
        <p:nvSpPr>
          <p:cNvPr id="329" name="Google Shape;329;g5b3aa44456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3aa44456_0_1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HVM = hardware virtual machine (cf. xen)</a:t>
            </a:r>
            <a:endParaRPr/>
          </a:p>
        </p:txBody>
      </p:sp>
      <p:sp>
        <p:nvSpPr>
          <p:cNvPr id="336" name="Google Shape;336;g5b3aa44456_0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b3aa44456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5b3aa44456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4493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b3aa44456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5b3aa44456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05955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b3aa44456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5b3aa44456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2329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0f9c26786_0_1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ACTION</a:t>
            </a:r>
            <a:r>
              <a:rPr lang="en" sz="1200">
                <a:solidFill>
                  <a:schemeClr val="dk1"/>
                </a:solidFill>
                <a:latin typeface="Calibri"/>
                <a:ea typeface="Calibri"/>
                <a:cs typeface="Calibri"/>
                <a:sym typeface="Calibri"/>
              </a:rPr>
              <a:t>: Adjust objectives to fit your course.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Use measurable objectives that start with action verbs such as: describe, define, identify, assess, demonstrate, use, utilize. </a:t>
            </a:r>
            <a:r>
              <a:rPr lang="en" sz="1200" u="sng">
                <a:solidFill>
                  <a:srgbClr val="0563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https://elearningindustry.com/writing-learning-objectives-for-elearning-what-elearning-professionals-should-know</a:t>
            </a:r>
            <a:endParaRPr sz="1200" b="1">
              <a:solidFill>
                <a:schemeClr val="dk1"/>
              </a:solidFill>
              <a:latin typeface="Calibri"/>
              <a:ea typeface="Calibri"/>
              <a:cs typeface="Calibri"/>
              <a:sym typeface="Calibri"/>
            </a:endParaRPr>
          </a:p>
        </p:txBody>
      </p:sp>
      <p:sp>
        <p:nvSpPr>
          <p:cNvPr id="366" name="Google Shape;366;ge0f9c26786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5b3aa44456_0_2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5b3aa44456_0_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81545b714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Swift = objecy/blob store</a:t>
            </a:r>
            <a:endParaRPr/>
          </a:p>
        </p:txBody>
      </p:sp>
      <p:sp>
        <p:nvSpPr>
          <p:cNvPr id="392" name="Google Shape;392;g81545b714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81545b7147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Swift = objecy/blob store</a:t>
            </a:r>
            <a:endParaRPr/>
          </a:p>
        </p:txBody>
      </p:sp>
      <p:sp>
        <p:nvSpPr>
          <p:cNvPr id="399" name="Google Shape;399;g81545b7147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5b3aa44456_0_2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5b3aa44456_0_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b3aa44456_0_2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5b3aa44456_0_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b3aa44456_0_2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g5b3aa44456_0_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b3aa44456_0_3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g5b3aa44456_0_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b3aa44456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5b3aa44456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32067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b3aa44456_0_3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g5b3aa44456_0_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118388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ACTION</a:t>
            </a:r>
            <a:r>
              <a:rPr lang="en" sz="1200">
                <a:solidFill>
                  <a:schemeClr val="dk1"/>
                </a:solidFill>
                <a:latin typeface="Calibri"/>
                <a:ea typeface="Calibri"/>
                <a:cs typeface="Calibri"/>
                <a:sym typeface="Calibri"/>
              </a:rPr>
              <a:t>: Adjust agenda as per your course.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sz="1200" b="1">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Lab04</a:t>
            </a:r>
          </a:p>
        </p:txBody>
      </p:sp>
    </p:spTree>
    <p:extLst>
      <p:ext uri="{BB962C8B-B14F-4D97-AF65-F5344CB8AC3E}">
        <p14:creationId xmlns:p14="http://schemas.microsoft.com/office/powerpoint/2010/main" val="479189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32080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Lab04</a:t>
            </a:r>
          </a:p>
        </p:txBody>
      </p:sp>
    </p:spTree>
    <p:extLst>
      <p:ext uri="{BB962C8B-B14F-4D97-AF65-F5344CB8AC3E}">
        <p14:creationId xmlns:p14="http://schemas.microsoft.com/office/powerpoint/2010/main" val="34746455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Lab04</a:t>
            </a:r>
          </a:p>
        </p:txBody>
      </p:sp>
    </p:spTree>
    <p:extLst>
      <p:ext uri="{BB962C8B-B14F-4D97-AF65-F5344CB8AC3E}">
        <p14:creationId xmlns:p14="http://schemas.microsoft.com/office/powerpoint/2010/main" val="4133902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26243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88c08ff6c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88c08ff6c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8c201d847e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8c201d847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8c201d847e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8c201d847e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c201d847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c201d847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8c201d847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8c201d847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90000" tIns="46800" rIns="91425" bIns="45700" anchor="t" anchorCtr="0">
            <a:noAutofit/>
          </a:bodyPr>
          <a:lstStyle>
            <a:lvl1pPr marL="342900" lvl="0" indent="-285750" algn="l">
              <a:lnSpc>
                <a:spcPct val="90000"/>
              </a:lnSpc>
              <a:spcBef>
                <a:spcPts val="750"/>
              </a:spcBef>
              <a:spcAft>
                <a:spcPts val="0"/>
              </a:spcAft>
              <a:buClr>
                <a:srgbClr val="3F3F3F"/>
              </a:buClr>
              <a:buSzPts val="2400"/>
              <a:buFont typeface="Helvetica Neue Light"/>
              <a:buChar char="•"/>
              <a:defRPr sz="1800"/>
            </a:lvl1pPr>
            <a:lvl2pPr marL="685800" lvl="1" indent="-276225" algn="l">
              <a:lnSpc>
                <a:spcPct val="90000"/>
              </a:lnSpc>
              <a:spcBef>
                <a:spcPts val="375"/>
              </a:spcBef>
              <a:spcAft>
                <a:spcPts val="0"/>
              </a:spcAft>
              <a:buClr>
                <a:srgbClr val="3F3F3F"/>
              </a:buClr>
              <a:buSzPts val="2200"/>
              <a:buFont typeface="Helvetica Neue Light"/>
              <a:buChar char="•"/>
              <a:defRPr sz="1650"/>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3545240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column 2 1">
  <p:cSld name="3 column 2 1">
    <p:bg>
      <p:bgPr>
        <a:solidFill>
          <a:schemeClr val="lt1"/>
        </a:solidFill>
        <a:effectLst/>
      </p:bgPr>
    </p:bg>
    <p:spTree>
      <p:nvGrpSpPr>
        <p:cNvPr id="1" name="Shape 112"/>
        <p:cNvGrpSpPr/>
        <p:nvPr/>
      </p:nvGrpSpPr>
      <p:grpSpPr>
        <a:xfrm>
          <a:off x="0" y="0"/>
          <a:ext cx="0" cy="0"/>
          <a:chOff x="0" y="0"/>
          <a:chExt cx="0" cy="0"/>
        </a:xfrm>
      </p:grpSpPr>
      <p:sp>
        <p:nvSpPr>
          <p:cNvPr id="113" name="Google Shape;113;p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Clr>
                <a:schemeClr val="dk1"/>
              </a:buClr>
              <a:buSzPts val="2400"/>
              <a:buNone/>
              <a:defRPr sz="2400">
                <a:solidFill>
                  <a:schemeClr val="dk1"/>
                </a:solidFill>
              </a:defRPr>
            </a:lvl2pPr>
            <a:lvl3pPr lvl="2" algn="l" rtl="0">
              <a:spcBef>
                <a:spcPts val="0"/>
              </a:spcBef>
              <a:spcAft>
                <a:spcPts val="0"/>
              </a:spcAft>
              <a:buClr>
                <a:schemeClr val="dk1"/>
              </a:buClr>
              <a:buSzPts val="2400"/>
              <a:buNone/>
              <a:defRPr sz="2400">
                <a:solidFill>
                  <a:schemeClr val="dk1"/>
                </a:solidFill>
              </a:defRPr>
            </a:lvl3pPr>
            <a:lvl4pPr lvl="3" algn="l" rtl="0">
              <a:spcBef>
                <a:spcPts val="0"/>
              </a:spcBef>
              <a:spcAft>
                <a:spcPts val="0"/>
              </a:spcAft>
              <a:buClr>
                <a:schemeClr val="dk1"/>
              </a:buClr>
              <a:buSzPts val="2400"/>
              <a:buNone/>
              <a:defRPr sz="2400">
                <a:solidFill>
                  <a:schemeClr val="dk1"/>
                </a:solidFill>
              </a:defRPr>
            </a:lvl4pPr>
            <a:lvl5pPr lvl="4" algn="l" rtl="0">
              <a:spcBef>
                <a:spcPts val="0"/>
              </a:spcBef>
              <a:spcAft>
                <a:spcPts val="0"/>
              </a:spcAft>
              <a:buClr>
                <a:schemeClr val="dk1"/>
              </a:buClr>
              <a:buSzPts val="2400"/>
              <a:buNone/>
              <a:defRPr sz="2400">
                <a:solidFill>
                  <a:schemeClr val="dk1"/>
                </a:solidFill>
              </a:defRPr>
            </a:lvl5pPr>
            <a:lvl6pPr lvl="5" algn="l" rtl="0">
              <a:spcBef>
                <a:spcPts val="0"/>
              </a:spcBef>
              <a:spcAft>
                <a:spcPts val="0"/>
              </a:spcAft>
              <a:buClr>
                <a:schemeClr val="dk1"/>
              </a:buClr>
              <a:buSzPts val="2400"/>
              <a:buNone/>
              <a:defRPr sz="2400">
                <a:solidFill>
                  <a:schemeClr val="dk1"/>
                </a:solidFill>
              </a:defRPr>
            </a:lvl6pPr>
            <a:lvl7pPr lvl="6" algn="l" rtl="0">
              <a:spcBef>
                <a:spcPts val="0"/>
              </a:spcBef>
              <a:spcAft>
                <a:spcPts val="0"/>
              </a:spcAft>
              <a:buClr>
                <a:schemeClr val="dk1"/>
              </a:buClr>
              <a:buSzPts val="2400"/>
              <a:buNone/>
              <a:defRPr sz="2400">
                <a:solidFill>
                  <a:schemeClr val="dk1"/>
                </a:solidFill>
              </a:defRPr>
            </a:lvl7pPr>
            <a:lvl8pPr lvl="7" algn="l" rtl="0">
              <a:spcBef>
                <a:spcPts val="0"/>
              </a:spcBef>
              <a:spcAft>
                <a:spcPts val="0"/>
              </a:spcAft>
              <a:buClr>
                <a:schemeClr val="dk1"/>
              </a:buClr>
              <a:buSzPts val="2400"/>
              <a:buNone/>
              <a:defRPr sz="2400">
                <a:solidFill>
                  <a:schemeClr val="dk1"/>
                </a:solidFill>
              </a:defRPr>
            </a:lvl8pPr>
            <a:lvl9pPr lvl="8" algn="l" rtl="0">
              <a:spcBef>
                <a:spcPts val="0"/>
              </a:spcBef>
              <a:spcAft>
                <a:spcPts val="0"/>
              </a:spcAft>
              <a:buClr>
                <a:schemeClr val="dk1"/>
              </a:buClr>
              <a:buSzPts val="2400"/>
              <a:buNone/>
              <a:defRPr sz="2400">
                <a:solidFill>
                  <a:schemeClr val="dk1"/>
                </a:solidFill>
              </a:defRPr>
            </a:lvl9pPr>
          </a:lstStyle>
          <a:p>
            <a:endParaRPr/>
          </a:p>
        </p:txBody>
      </p:sp>
      <p:sp>
        <p:nvSpPr>
          <p:cNvPr id="114" name="Google Shape;114;p24"/>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4"/>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4"/>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4"/>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118" name="Google Shape;118;p24"/>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119" name="Google Shape;119;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316830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92941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4" name="Google Shape;74;p19"/>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9"/>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9"/>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9"/>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8" name="Google Shape;78;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8" r:id="rId25"/>
    <p:sldLayoutId id="2147483689" r:id="rId26"/>
    <p:sldLayoutId id="2147483690"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hyperlink" Target="https://hub.docker.com/" TargetMode="Externa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hyperlink" Target="http://mesos.apache.org/documentation/latest/mesos-containerizer/" TargetMode="External"/><Relationship Id="rId2" Type="http://schemas.openxmlformats.org/officeDocument/2006/relationships/hyperlink" Target="https://www.openshift.com/learn/topics/rkt" TargetMode="External"/><Relationship Id="rId1" Type="http://schemas.openxmlformats.org/officeDocument/2006/relationships/slideLayout" Target="../slideLayouts/slideLayout7.xml"/><Relationship Id="rId4" Type="http://schemas.openxmlformats.org/officeDocument/2006/relationships/hyperlink" Target="https://linuxcontainers.org/"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hyperlink" Target="https://kubernetes.io/docs/reference/access-authn-authz/authorization/" TargetMode="External"/><Relationship Id="rId2" Type="http://schemas.openxmlformats.org/officeDocument/2006/relationships/hyperlink" Target="https://kubernetes.io/docs/tasks/administer-cluster/encrypt-data/" TargetMode="Externa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hyperlink" Target="https://kubernetes.io/docs/concepts/services-networking/service/" TargetMode="Externa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7.png"/><Relationship Id="rId2" Type="http://schemas.openxmlformats.org/officeDocument/2006/relationships/notesSlide" Target="../notesSlides/notesSlide12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93.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microservices.io/patterns/index.html"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KernelGamut32/golang-live"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png"/><Relationship Id="rId34" Type="http://schemas.openxmlformats.org/officeDocument/2006/relationships/image" Target="../media/image41.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pn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jp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5" Type="http://schemas.openxmlformats.org/officeDocument/2006/relationships/image" Target="../media/image12.jp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10" Type="http://schemas.openxmlformats.org/officeDocument/2006/relationships/image" Target="../media/image17.jpg"/><Relationship Id="rId19" Type="http://schemas.openxmlformats.org/officeDocument/2006/relationships/image" Target="../media/image26.png"/><Relationship Id="rId31" Type="http://schemas.openxmlformats.org/officeDocument/2006/relationships/image" Target="../media/image38.jp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8" Type="http://schemas.openxmlformats.org/officeDocument/2006/relationships/image" Target="../media/image15.png"/><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0.jpg"/><Relationship Id="rId4" Type="http://schemas.openxmlformats.org/officeDocument/2006/relationships/image" Target="../media/image49.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hashicorp/hcl" TargetMode="External"/><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www.terraform.io/docs/commands/index.html"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hyperlink" Target="https://www.terraform.io/docs/providers/aws/index.html" TargetMode="External"/><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KernelGamut32/dockerlab-repo-sample" TargetMode="External"/><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705000" y="2516825"/>
            <a:ext cx="8520600" cy="572700"/>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endParaRPr sz="3200" dirty="0"/>
          </a:p>
          <a:p>
            <a:pPr marL="0" lvl="0" indent="0" algn="l" rtl="0">
              <a:spcBef>
                <a:spcPts val="0"/>
              </a:spcBef>
              <a:spcAft>
                <a:spcPts val="0"/>
              </a:spcAft>
              <a:buNone/>
            </a:pPr>
            <a:r>
              <a:rPr lang="en" sz="2400" dirty="0"/>
              <a:t>Welcome</a:t>
            </a:r>
            <a:endParaRPr sz="2400" dirty="0"/>
          </a:p>
          <a:p>
            <a:pPr marL="0" lvl="0" indent="0" algn="l" rtl="0">
              <a:spcBef>
                <a:spcPts val="0"/>
              </a:spcBef>
              <a:spcAft>
                <a:spcPts val="0"/>
              </a:spcAft>
              <a:buNone/>
            </a:pPr>
            <a:r>
              <a:rPr lang="en" sz="3600" dirty="0"/>
              <a:t>Working with GoLang Microservices</a:t>
            </a:r>
            <a:endParaRPr sz="4400" dirty="0"/>
          </a:p>
        </p:txBody>
      </p:sp>
      <p:pic>
        <p:nvPicPr>
          <p:cNvPr id="269" name="Google Shape;269;p43"/>
          <p:cNvPicPr preferRelativeResize="0"/>
          <p:nvPr/>
        </p:nvPicPr>
        <p:blipFill>
          <a:blip r:embed="rId3">
            <a:alphaModFix/>
          </a:blip>
          <a:stretch>
            <a:fill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2"/>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How we’re going to work together</a:t>
            </a:r>
            <a:endParaRPr>
              <a:solidFill>
                <a:schemeClr val="dk1"/>
              </a:solidFill>
            </a:endParaRPr>
          </a:p>
        </p:txBody>
      </p:sp>
      <p:sp>
        <p:nvSpPr>
          <p:cNvPr id="384" name="Google Shape;384;p5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 sz="1500" dirty="0">
                <a:solidFill>
                  <a:srgbClr val="404040"/>
                </a:solidFill>
              </a:rPr>
              <a:t>Slides / lecture</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Demos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Team discussions</a:t>
            </a:r>
            <a:endParaRPr sz="1500" dirty="0">
              <a:solidFill>
                <a:srgbClr val="404040"/>
              </a:solidFill>
            </a:endParaRPr>
          </a:p>
          <a:p>
            <a:pPr marL="457200" lvl="0" indent="-323850" algn="l" rtl="0">
              <a:lnSpc>
                <a:spcPct val="150000"/>
              </a:lnSpc>
              <a:spcBef>
                <a:spcPts val="1000"/>
              </a:spcBef>
              <a:spcAft>
                <a:spcPts val="1000"/>
              </a:spcAft>
              <a:buClr>
                <a:srgbClr val="404040"/>
              </a:buClr>
              <a:buSzPts val="1500"/>
              <a:buChar char="●"/>
            </a:pPr>
            <a:r>
              <a:rPr lang="en" sz="1500" dirty="0">
                <a:solidFill>
                  <a:srgbClr val="404040"/>
                </a:solidFill>
              </a:rPr>
              <a:t>Labs</a:t>
            </a:r>
            <a:endParaRPr sz="1500" dirty="0">
              <a:solidFill>
                <a:srgbClr val="404040"/>
              </a:solidFill>
            </a:endParaRPr>
          </a:p>
        </p:txBody>
      </p:sp>
      <p:sp>
        <p:nvSpPr>
          <p:cNvPr id="385" name="Google Shape;38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Images are defined via a </a:t>
            </a:r>
            <a:r>
              <a:rPr lang="en-US" dirty="0" err="1">
                <a:solidFill>
                  <a:schemeClr val="tx1">
                    <a:lumMod val="50000"/>
                  </a:schemeClr>
                </a:solidFill>
              </a:rPr>
              <a:t>Dockerfile</a:t>
            </a:r>
            <a:r>
              <a:rPr lang="en-US" dirty="0">
                <a:solidFill>
                  <a:schemeClr val="tx1">
                    <a:lumMod val="50000"/>
                  </a:schemeClr>
                </a:solidFill>
              </a:rPr>
              <a:t> definition</a:t>
            </a:r>
          </a:p>
          <a:p>
            <a:pPr marL="514350" indent="-285750">
              <a:buClrTx/>
              <a:buSzPct val="100000"/>
              <a:buFont typeface="Arial" panose="020B0604020202020204" pitchFamily="34" charset="0"/>
              <a:buChar char="●"/>
            </a:pPr>
            <a:r>
              <a:rPr lang="en-US" dirty="0">
                <a:solidFill>
                  <a:schemeClr val="tx1">
                    <a:lumMod val="50000"/>
                  </a:schemeClr>
                </a:solidFill>
              </a:rPr>
              <a:t>Support layers for building up the environment in stages</a:t>
            </a:r>
          </a:p>
          <a:p>
            <a:pPr marL="514350" indent="-285750">
              <a:buClrTx/>
              <a:buSzPct val="100000"/>
              <a:buFont typeface="Arial" panose="020B0604020202020204" pitchFamily="34" charset="0"/>
              <a:buChar char="●"/>
            </a:pPr>
            <a:r>
              <a:rPr lang="en-US" dirty="0">
                <a:solidFill>
                  <a:schemeClr val="tx1">
                    <a:lumMod val="50000"/>
                  </a:schemeClr>
                </a:solidFill>
              </a:rPr>
              <a:t>Fully defines the application, including all components required to support</a:t>
            </a:r>
          </a:p>
          <a:p>
            <a:pPr marL="285750" indent="-285750">
              <a:buClrTx/>
              <a:buSzPct val="10000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759BBC77-D095-44C2-809C-798E77529910}"/>
              </a:ext>
            </a:extLst>
          </p:cNvPr>
          <p:cNvSpPr>
            <a:spLocks noGrp="1"/>
          </p:cNvSpPr>
          <p:nvPr>
            <p:ph type="sldNum" idx="12"/>
          </p:nvPr>
        </p:nvSpPr>
        <p:spPr/>
        <p:txBody>
          <a:bodyPr/>
          <a:lstStyle/>
          <a:p>
            <a:fld id="{00000000-1234-1234-1234-123412341234}" type="slidenum">
              <a:rPr lang="en-US" smtClean="0"/>
              <a:pPr/>
              <a:t>100</a:t>
            </a:fld>
            <a:endParaRPr lang="en-US" dirty="0"/>
          </a:p>
        </p:txBody>
      </p:sp>
    </p:spTree>
    <p:extLst>
      <p:ext uri="{BB962C8B-B14F-4D97-AF65-F5344CB8AC3E}">
        <p14:creationId xmlns:p14="http://schemas.microsoft.com/office/powerpoint/2010/main" val="269841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r>
              <a:rPr lang="en-US" dirty="0">
                <a:solidFill>
                  <a:schemeClr val="tx1">
                    <a:lumMod val="50000"/>
                  </a:schemeClr>
                </a:solidFill>
              </a:rPr>
              <a:t>Those components can include:</a:t>
            </a:r>
          </a:p>
          <a:p>
            <a:pPr marL="971550" lvl="1" indent="-285750">
              <a:buClrTx/>
              <a:buSzPct val="100000"/>
              <a:buFont typeface="Arial" panose="020B0604020202020204" pitchFamily="34" charset="0"/>
              <a:buChar char="●"/>
            </a:pPr>
            <a:r>
              <a:rPr lang="en-US" sz="1300" dirty="0">
                <a:solidFill>
                  <a:schemeClr val="tx1">
                    <a:lumMod val="50000"/>
                  </a:schemeClr>
                </a:solidFill>
              </a:rPr>
              <a:t>Runtime</a:t>
            </a:r>
          </a:p>
          <a:p>
            <a:pPr marL="971550" lvl="1" indent="-285750">
              <a:buClrTx/>
              <a:buSzPct val="100000"/>
              <a:buFont typeface="Arial" panose="020B0604020202020204" pitchFamily="34" charset="0"/>
              <a:buChar char="●"/>
            </a:pPr>
            <a:r>
              <a:rPr lang="en-US" sz="1300" dirty="0">
                <a:solidFill>
                  <a:schemeClr val="tx1">
                    <a:lumMod val="50000"/>
                  </a:schemeClr>
                </a:solidFill>
              </a:rPr>
              <a:t>Development framework</a:t>
            </a:r>
          </a:p>
          <a:p>
            <a:pPr marL="971550" lvl="1" indent="-285750">
              <a:buClrTx/>
              <a:buSzPct val="100000"/>
              <a:buFont typeface="Arial" panose="020B0604020202020204" pitchFamily="34" charset="0"/>
              <a:buChar char="●"/>
            </a:pPr>
            <a:r>
              <a:rPr lang="en-US" sz="1300" dirty="0">
                <a:solidFill>
                  <a:schemeClr val="tx1">
                    <a:lumMod val="50000"/>
                  </a:schemeClr>
                </a:solidFill>
              </a:rPr>
              <a:t>Source code</a:t>
            </a:r>
          </a:p>
          <a:p>
            <a:pPr marL="971550" lvl="1" indent="-285750">
              <a:buClrTx/>
              <a:buSzPct val="100000"/>
              <a:buFont typeface="Arial" panose="020B0604020202020204" pitchFamily="34" charset="0"/>
              <a:buChar char="●"/>
            </a:pPr>
            <a:r>
              <a:rPr lang="en-US" sz="1300" dirty="0">
                <a:solidFill>
                  <a:schemeClr val="tx1">
                    <a:lumMod val="50000"/>
                  </a:schemeClr>
                </a:solidFill>
              </a:rPr>
              <a:t>Executable instructions for container startup</a:t>
            </a:r>
          </a:p>
          <a:p>
            <a:pPr marL="0" indent="0">
              <a:buNone/>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B7008561-202C-4FD0-9B79-A089CA7D5D24}"/>
              </a:ext>
            </a:extLst>
          </p:cNvPr>
          <p:cNvSpPr>
            <a:spLocks noGrp="1"/>
          </p:cNvSpPr>
          <p:nvPr>
            <p:ph type="sldNum" idx="12"/>
          </p:nvPr>
        </p:nvSpPr>
        <p:spPr/>
        <p:txBody>
          <a:bodyPr/>
          <a:lstStyle/>
          <a:p>
            <a:fld id="{00000000-1234-1234-1234-123412341234}" type="slidenum">
              <a:rPr lang="en-US" smtClean="0"/>
              <a:pPr/>
              <a:t>101</a:t>
            </a:fld>
            <a:endParaRPr lang="en-US" dirty="0"/>
          </a:p>
        </p:txBody>
      </p:sp>
    </p:spTree>
    <p:extLst>
      <p:ext uri="{BB962C8B-B14F-4D97-AF65-F5344CB8AC3E}">
        <p14:creationId xmlns:p14="http://schemas.microsoft.com/office/powerpoint/2010/main" val="209979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76AFC-5C40-4B42-954B-6CDF5A1FBD8A}"/>
              </a:ext>
            </a:extLst>
          </p:cNvPr>
          <p:cNvSpPr>
            <a:spLocks noGrp="1"/>
          </p:cNvSpPr>
          <p:nvPr>
            <p:ph type="title"/>
          </p:nvPr>
        </p:nvSpPr>
        <p:spPr/>
        <p:txBody>
          <a:bodyPr/>
          <a:lstStyle/>
          <a:p>
            <a:r>
              <a:rPr lang="en-US"/>
              <a:t>Docker Images</a:t>
            </a:r>
          </a:p>
        </p:txBody>
      </p:sp>
      <p:sp>
        <p:nvSpPr>
          <p:cNvPr id="3" name="Text Placeholder 2">
            <a:extLst>
              <a:ext uri="{FF2B5EF4-FFF2-40B4-BE49-F238E27FC236}">
                <a16:creationId xmlns:a16="http://schemas.microsoft.com/office/drawing/2014/main" id="{7A17E02E-9B00-FE4B-98E1-4AE999586C69}"/>
              </a:ext>
            </a:extLst>
          </p:cNvPr>
          <p:cNvSpPr>
            <a:spLocks noGrp="1"/>
          </p:cNvSpPr>
          <p:nvPr>
            <p:ph type="subTitle" idx="1"/>
          </p:nvPr>
        </p:nvSpPr>
        <p:spPr>
          <a:xfrm>
            <a:off x="613700" y="1256125"/>
            <a:ext cx="7625100" cy="3173100"/>
          </a:xfrm>
        </p:spPr>
        <p:txBody>
          <a:bodyPr/>
          <a:lstStyle/>
          <a:p>
            <a:r>
              <a:rPr lang="en-US" dirty="0">
                <a:solidFill>
                  <a:schemeClr val="tx1">
                    <a:lumMod val="50000"/>
                  </a:schemeClr>
                </a:solidFill>
              </a:rPr>
              <a:t>Start with a base that gives your app a place to live</a:t>
            </a:r>
          </a:p>
          <a:p>
            <a:pPr lvl="1"/>
            <a:r>
              <a:rPr lang="en-US" sz="1300" dirty="0">
                <a:solidFill>
                  <a:schemeClr val="tx1">
                    <a:lumMod val="50000"/>
                  </a:schemeClr>
                </a:solidFill>
              </a:rPr>
              <a:t>Needed OS/runtimes/dB server applications, etc.</a:t>
            </a:r>
          </a:p>
          <a:p>
            <a:r>
              <a:rPr lang="en-US" dirty="0">
                <a:solidFill>
                  <a:schemeClr val="tx1">
                    <a:lumMod val="50000"/>
                  </a:schemeClr>
                </a:solidFill>
              </a:rPr>
              <a:t>Examples:</a:t>
            </a:r>
          </a:p>
          <a:p>
            <a:pPr lvl="1"/>
            <a:r>
              <a:rPr lang="en-US" sz="1300" dirty="0">
                <a:solidFill>
                  <a:schemeClr val="tx1">
                    <a:lumMod val="50000"/>
                  </a:schemeClr>
                </a:solidFill>
              </a:rPr>
              <a:t>nginx </a:t>
            </a:r>
          </a:p>
          <a:p>
            <a:pPr lvl="1"/>
            <a:r>
              <a:rPr lang="en-US" sz="1300" dirty="0">
                <a:solidFill>
                  <a:schemeClr val="tx1">
                    <a:lumMod val="50000"/>
                  </a:schemeClr>
                </a:solidFill>
              </a:rPr>
              <a:t>Node</a:t>
            </a:r>
          </a:p>
          <a:p>
            <a:pPr lvl="1"/>
            <a:r>
              <a:rPr lang="en-US" sz="1300" dirty="0">
                <a:solidFill>
                  <a:schemeClr val="tx1">
                    <a:lumMod val="50000"/>
                  </a:schemeClr>
                </a:solidFill>
              </a:rPr>
              <a:t>MySQL</a:t>
            </a:r>
          </a:p>
          <a:p>
            <a:pPr lvl="1"/>
            <a:r>
              <a:rPr lang="en-US" sz="1300" dirty="0">
                <a:solidFill>
                  <a:schemeClr val="tx1">
                    <a:lumMod val="50000"/>
                  </a:schemeClr>
                </a:solidFill>
              </a:rPr>
              <a:t>Apache HTTP Server</a:t>
            </a:r>
          </a:p>
          <a:p>
            <a:pPr lvl="1"/>
            <a:r>
              <a:rPr lang="en-US" sz="1300" dirty="0">
                <a:solidFill>
                  <a:schemeClr val="tx1">
                    <a:lumMod val="50000"/>
                  </a:schemeClr>
                </a:solidFill>
              </a:rPr>
              <a:t>IIS with .NET Runtimes</a:t>
            </a:r>
          </a:p>
          <a:p>
            <a:pPr lvl="1"/>
            <a:endParaRPr lang="en-US" sz="1300" dirty="0">
              <a:solidFill>
                <a:schemeClr val="tx1">
                  <a:lumMod val="50000"/>
                </a:schemeClr>
              </a:solidFill>
            </a:endParaRPr>
          </a:p>
        </p:txBody>
      </p:sp>
      <p:sp>
        <p:nvSpPr>
          <p:cNvPr id="4" name="Slide Number Placeholder 3">
            <a:extLst>
              <a:ext uri="{FF2B5EF4-FFF2-40B4-BE49-F238E27FC236}">
                <a16:creationId xmlns:a16="http://schemas.microsoft.com/office/drawing/2014/main" id="{E94B688D-9593-C64B-B48A-B0A21870FF7C}"/>
              </a:ext>
            </a:extLst>
          </p:cNvPr>
          <p:cNvSpPr>
            <a:spLocks noGrp="1"/>
          </p:cNvSpPr>
          <p:nvPr>
            <p:ph type="sldNum" idx="12"/>
          </p:nvPr>
        </p:nvSpPr>
        <p:spPr/>
        <p:txBody>
          <a:bodyPr/>
          <a:lstStyle/>
          <a:p>
            <a:fld id="{00000000-1234-1234-1234-123412341234}" type="slidenum">
              <a:rPr lang="en-US" smtClean="0"/>
              <a:pPr/>
              <a:t>102</a:t>
            </a:fld>
            <a:endParaRPr lang="en-US"/>
          </a:p>
        </p:txBody>
      </p:sp>
    </p:spTree>
    <p:extLst>
      <p:ext uri="{BB962C8B-B14F-4D97-AF65-F5344CB8AC3E}">
        <p14:creationId xmlns:p14="http://schemas.microsoft.com/office/powerpoint/2010/main" val="236683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Centralized registry for image storage &amp; sharing</a:t>
            </a:r>
          </a:p>
          <a:p>
            <a:pPr marL="514350" indent="-285750">
              <a:buClrTx/>
              <a:buSzPct val="100000"/>
              <a:buFont typeface="Arial" panose="020B0604020202020204" pitchFamily="34" charset="0"/>
              <a:buChar char="●"/>
            </a:pPr>
            <a:r>
              <a:rPr lang="en-US" dirty="0">
                <a:solidFill>
                  <a:schemeClr val="tx1">
                    <a:lumMod val="50000"/>
                  </a:schemeClr>
                </a:solidFill>
              </a:rPr>
              <a:t>Can signup for an account – user accounts offer both free and pro versions</a:t>
            </a:r>
          </a:p>
          <a:p>
            <a:pPr marL="514350" indent="-285750">
              <a:buClrTx/>
              <a:buSzPct val="100000"/>
              <a:buFont typeface="Arial" panose="020B0604020202020204" pitchFamily="34" charset="0"/>
              <a:buChar char="●"/>
            </a:pPr>
            <a:r>
              <a:rPr lang="en-US" dirty="0">
                <a:solidFill>
                  <a:schemeClr val="tx1">
                    <a:lumMod val="50000"/>
                  </a:schemeClr>
                </a:solidFill>
              </a:rPr>
              <a:t> Also, supports organizations for grouping of multiple team members</a:t>
            </a:r>
          </a:p>
          <a:p>
            <a:pPr marL="285750" indent="-285750">
              <a:buClrTx/>
              <a:buSzPct val="10000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92C1F82D-77D3-4077-AA85-5F685B560058}"/>
              </a:ext>
            </a:extLst>
          </p:cNvPr>
          <p:cNvSpPr>
            <a:spLocks noGrp="1"/>
          </p:cNvSpPr>
          <p:nvPr>
            <p:ph type="sldNum" idx="12"/>
          </p:nvPr>
        </p:nvSpPr>
        <p:spPr/>
        <p:txBody>
          <a:bodyPr/>
          <a:lstStyle/>
          <a:p>
            <a:fld id="{00000000-1234-1234-1234-123412341234}" type="slidenum">
              <a:rPr lang="en-US" smtClean="0"/>
              <a:pPr/>
              <a:t>103</a:t>
            </a:fld>
            <a:endParaRPr lang="en-US" dirty="0"/>
          </a:p>
        </p:txBody>
      </p:sp>
    </p:spTree>
    <p:extLst>
      <p:ext uri="{BB962C8B-B14F-4D97-AF65-F5344CB8AC3E}">
        <p14:creationId xmlns:p14="http://schemas.microsoft.com/office/powerpoint/2010/main" val="37266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Accessible at </a:t>
            </a:r>
            <a:r>
              <a:rPr lang="en-US" dirty="0">
                <a:solidFill>
                  <a:schemeClr val="tx1">
                    <a:lumMod val="50000"/>
                  </a:schemeClr>
                </a:solidFill>
                <a:hlinkClick r:id="rId2">
                  <a:extLst>
                    <a:ext uri="{A12FA001-AC4F-418D-AE19-62706E023703}">
                      <ahyp:hlinkClr xmlns:ahyp="http://schemas.microsoft.com/office/drawing/2018/hyperlinkcolor" val="tx"/>
                    </a:ext>
                  </a:extLst>
                </a:hlinkClick>
              </a:rPr>
              <a:t>https://hub.docker.com</a:t>
            </a:r>
            <a:endParaRPr lang="en-US" dirty="0">
              <a:solidFill>
                <a:schemeClr val="tx1">
                  <a:lumMod val="50000"/>
                </a:schemeClr>
              </a:solidFill>
            </a:endParaRPr>
          </a:p>
          <a:p>
            <a:pPr marL="514350" indent="-285750">
              <a:buClrTx/>
              <a:buSzPct val="100000"/>
              <a:buFont typeface="Arial" panose="020B0604020202020204" pitchFamily="34" charset="0"/>
              <a:buChar char="●"/>
            </a:pPr>
            <a:r>
              <a:rPr lang="en-US" dirty="0">
                <a:solidFill>
                  <a:schemeClr val="tx1">
                    <a:lumMod val="50000"/>
                  </a:schemeClr>
                </a:solidFill>
              </a:rPr>
              <a:t>Search feature enables search for image by technology or keyword</a:t>
            </a:r>
          </a:p>
          <a:p>
            <a:pPr marL="514350" indent="-285750">
              <a:buClrTx/>
              <a:buSzPct val="100000"/>
              <a:buFont typeface="Arial" panose="020B0604020202020204" pitchFamily="34" charset="0"/>
              <a:buChar char="●"/>
            </a:pPr>
            <a:r>
              <a:rPr lang="en-US" dirty="0">
                <a:solidFill>
                  <a:schemeClr val="tx1">
                    <a:lumMod val="50000"/>
                  </a:schemeClr>
                </a:solidFill>
              </a:rPr>
              <a:t>Image detail displays available tags and image variants</a:t>
            </a:r>
          </a:p>
          <a:p>
            <a:pPr marL="285750" indent="-285750">
              <a:buClrTx/>
              <a:buSzPct val="100000"/>
              <a:buFont typeface="Arial" panose="020B0604020202020204" pitchFamily="34" charset="0"/>
              <a:buChar char="●"/>
            </a:pPr>
            <a:endParaRPr lang="en-US" dirty="0">
              <a:solidFill>
                <a:schemeClr val="tx1">
                  <a:lumMod val="50000"/>
                </a:schemeClr>
              </a:solidFill>
            </a:endParaRPr>
          </a:p>
          <a:p>
            <a:pPr marL="285750" indent="-285750">
              <a:buClrTx/>
              <a:buSzPct val="10000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EE93BD10-C938-4897-8EF5-4B574166900F}"/>
              </a:ext>
            </a:extLst>
          </p:cNvPr>
          <p:cNvSpPr>
            <a:spLocks noGrp="1"/>
          </p:cNvSpPr>
          <p:nvPr>
            <p:ph type="sldNum" idx="12"/>
          </p:nvPr>
        </p:nvSpPr>
        <p:spPr/>
        <p:txBody>
          <a:bodyPr/>
          <a:lstStyle/>
          <a:p>
            <a:fld id="{00000000-1234-1234-1234-123412341234}" type="slidenum">
              <a:rPr lang="en-US" smtClean="0"/>
              <a:pPr/>
              <a:t>104</a:t>
            </a:fld>
            <a:endParaRPr lang="en-US" dirty="0"/>
          </a:p>
        </p:txBody>
      </p:sp>
    </p:spTree>
    <p:extLst>
      <p:ext uri="{BB962C8B-B14F-4D97-AF65-F5344CB8AC3E}">
        <p14:creationId xmlns:p14="http://schemas.microsoft.com/office/powerpoint/2010/main" val="420408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May also include examples of usage</a:t>
            </a:r>
          </a:p>
          <a:p>
            <a:pPr marL="514350" indent="-285750">
              <a:buClrTx/>
              <a:buSzPct val="100000"/>
              <a:buFont typeface="Arial" panose="020B0604020202020204" pitchFamily="34" charset="0"/>
              <a:buChar char="●"/>
            </a:pPr>
            <a:r>
              <a:rPr lang="en-US" dirty="0">
                <a:solidFill>
                  <a:schemeClr val="tx1">
                    <a:lumMod val="50000"/>
                  </a:schemeClr>
                </a:solidFill>
              </a:rPr>
              <a:t>Pro account supports image scanning for security vulnerabilities</a:t>
            </a:r>
          </a:p>
          <a:p>
            <a:pPr marL="514350" indent="-285750">
              <a:buClrTx/>
              <a:buSzPct val="100000"/>
              <a:buFont typeface="Arial" panose="020B0604020202020204" pitchFamily="34" charset="0"/>
              <a:buChar char="●"/>
            </a:pPr>
            <a:r>
              <a:rPr lang="en-US" dirty="0">
                <a:solidFill>
                  <a:schemeClr val="tx1">
                    <a:lumMod val="50000"/>
                  </a:schemeClr>
                </a:solidFill>
              </a:rPr>
              <a:t>Can be useful for image reuse and image sharing across a dev team</a:t>
            </a:r>
          </a:p>
          <a:p>
            <a:pPr marL="285750" indent="-285750">
              <a:buClrTx/>
              <a:buSzPct val="10000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5D60F4B5-131A-45DB-82B9-2430A8AD2A3D}"/>
              </a:ext>
            </a:extLst>
          </p:cNvPr>
          <p:cNvSpPr>
            <a:spLocks noGrp="1"/>
          </p:cNvSpPr>
          <p:nvPr>
            <p:ph type="sldNum" idx="12"/>
          </p:nvPr>
        </p:nvSpPr>
        <p:spPr/>
        <p:txBody>
          <a:bodyPr/>
          <a:lstStyle/>
          <a:p>
            <a:fld id="{00000000-1234-1234-1234-123412341234}" type="slidenum">
              <a:rPr lang="en-US" smtClean="0"/>
              <a:pPr/>
              <a:t>105</a:t>
            </a:fld>
            <a:endParaRPr lang="en-US" dirty="0"/>
          </a:p>
        </p:txBody>
      </p:sp>
    </p:spTree>
    <p:extLst>
      <p:ext uri="{BB962C8B-B14F-4D97-AF65-F5344CB8AC3E}">
        <p14:creationId xmlns:p14="http://schemas.microsoft.com/office/powerpoint/2010/main" val="341823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r>
              <a:rPr lang="en-US" dirty="0">
                <a:solidFill>
                  <a:schemeClr val="tx1">
                    <a:lumMod val="50000"/>
                  </a:schemeClr>
                </a:solidFill>
              </a:rPr>
              <a:t>There are other registry types, including private registries</a:t>
            </a:r>
          </a:p>
          <a:p>
            <a:pPr marL="0" indent="0">
              <a:buNone/>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0EB2E653-A1C2-42E0-9EF4-C78760EFA131}"/>
              </a:ext>
            </a:extLst>
          </p:cNvPr>
          <p:cNvSpPr>
            <a:spLocks noGrp="1"/>
          </p:cNvSpPr>
          <p:nvPr>
            <p:ph type="sldNum" idx="12"/>
          </p:nvPr>
        </p:nvSpPr>
        <p:spPr/>
        <p:txBody>
          <a:bodyPr/>
          <a:lstStyle/>
          <a:p>
            <a:fld id="{00000000-1234-1234-1234-123412341234}" type="slidenum">
              <a:rPr lang="en-US" smtClean="0"/>
              <a:pPr/>
              <a:t>106</a:t>
            </a:fld>
            <a:endParaRPr lang="en-US" dirty="0"/>
          </a:p>
        </p:txBody>
      </p:sp>
    </p:spTree>
    <p:extLst>
      <p:ext uri="{BB962C8B-B14F-4D97-AF65-F5344CB8AC3E}">
        <p14:creationId xmlns:p14="http://schemas.microsoft.com/office/powerpoint/2010/main" val="21222928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5" name="Slide Number Placeholder 3">
            <a:extLst>
              <a:ext uri="{FF2B5EF4-FFF2-40B4-BE49-F238E27FC236}">
                <a16:creationId xmlns:a16="http://schemas.microsoft.com/office/drawing/2014/main" id="{AD7CC746-CEE2-47F9-A222-A1B18EE9E5C2}"/>
              </a:ext>
            </a:extLst>
          </p:cNvPr>
          <p:cNvSpPr>
            <a:spLocks noGrp="1"/>
          </p:cNvSpPr>
          <p:nvPr>
            <p:ph type="sldNum" idx="12"/>
          </p:nvPr>
        </p:nvSpPr>
        <p:spPr/>
        <p:txBody>
          <a:bodyPr/>
          <a:lstStyle/>
          <a:p>
            <a:fld id="{00000000-1234-1234-1234-123412341234}" type="slidenum">
              <a:rPr lang="en-US" smtClean="0"/>
              <a:pPr/>
              <a:t>107</a:t>
            </a:fld>
            <a:endParaRPr lang="en-US" dirty="0"/>
          </a:p>
        </p:txBody>
      </p:sp>
      <p:pic>
        <p:nvPicPr>
          <p:cNvPr id="8" name="Picture 7">
            <a:extLst>
              <a:ext uri="{FF2B5EF4-FFF2-40B4-BE49-F238E27FC236}">
                <a16:creationId xmlns:a16="http://schemas.microsoft.com/office/drawing/2014/main" id="{862250A8-F327-4C96-8242-FE2AC418817F}"/>
              </a:ext>
            </a:extLst>
          </p:cNvPr>
          <p:cNvPicPr>
            <a:picLocks noChangeAspect="1"/>
          </p:cNvPicPr>
          <p:nvPr/>
        </p:nvPicPr>
        <p:blipFill>
          <a:blip r:embed="rId2"/>
          <a:stretch>
            <a:fillRect/>
          </a:stretch>
        </p:blipFill>
        <p:spPr>
          <a:xfrm>
            <a:off x="960330" y="1921578"/>
            <a:ext cx="7223339" cy="1300344"/>
          </a:xfrm>
          <a:prstGeom prst="rect">
            <a:avLst/>
          </a:prstGeom>
        </p:spPr>
      </p:pic>
    </p:spTree>
    <p:extLst>
      <p:ext uri="{BB962C8B-B14F-4D97-AF65-F5344CB8AC3E}">
        <p14:creationId xmlns:p14="http://schemas.microsoft.com/office/powerpoint/2010/main" val="18775909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5" name="Slide Number Placeholder 3">
            <a:extLst>
              <a:ext uri="{FF2B5EF4-FFF2-40B4-BE49-F238E27FC236}">
                <a16:creationId xmlns:a16="http://schemas.microsoft.com/office/drawing/2014/main" id="{8CF4BBED-A4CE-4A2C-99FE-A55C49787497}"/>
              </a:ext>
            </a:extLst>
          </p:cNvPr>
          <p:cNvSpPr>
            <a:spLocks noGrp="1"/>
          </p:cNvSpPr>
          <p:nvPr>
            <p:ph type="sldNum" idx="12"/>
          </p:nvPr>
        </p:nvSpPr>
        <p:spPr/>
        <p:txBody>
          <a:bodyPr/>
          <a:lstStyle/>
          <a:p>
            <a:fld id="{00000000-1234-1234-1234-123412341234}" type="slidenum">
              <a:rPr lang="en-US" smtClean="0"/>
              <a:pPr/>
              <a:t>108</a:t>
            </a:fld>
            <a:endParaRPr lang="en-US" dirty="0"/>
          </a:p>
        </p:txBody>
      </p:sp>
      <p:pic>
        <p:nvPicPr>
          <p:cNvPr id="7" name="Picture 6">
            <a:extLst>
              <a:ext uri="{FF2B5EF4-FFF2-40B4-BE49-F238E27FC236}">
                <a16:creationId xmlns:a16="http://schemas.microsoft.com/office/drawing/2014/main" id="{DEE8C2F7-1789-4853-8CCA-D509C4CB00D0}"/>
              </a:ext>
            </a:extLst>
          </p:cNvPr>
          <p:cNvPicPr>
            <a:picLocks noChangeAspect="1"/>
          </p:cNvPicPr>
          <p:nvPr/>
        </p:nvPicPr>
        <p:blipFill>
          <a:blip r:embed="rId2"/>
          <a:stretch>
            <a:fillRect/>
          </a:stretch>
        </p:blipFill>
        <p:spPr>
          <a:xfrm>
            <a:off x="2038973" y="1094387"/>
            <a:ext cx="5066054" cy="2954726"/>
          </a:xfrm>
          <a:prstGeom prst="rect">
            <a:avLst/>
          </a:prstGeom>
        </p:spPr>
      </p:pic>
    </p:spTree>
    <p:extLst>
      <p:ext uri="{BB962C8B-B14F-4D97-AF65-F5344CB8AC3E}">
        <p14:creationId xmlns:p14="http://schemas.microsoft.com/office/powerpoint/2010/main" val="42508453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5" name="Slide Number Placeholder 3">
            <a:extLst>
              <a:ext uri="{FF2B5EF4-FFF2-40B4-BE49-F238E27FC236}">
                <a16:creationId xmlns:a16="http://schemas.microsoft.com/office/drawing/2014/main" id="{BE2315FD-5152-4834-A83C-E13956244D8E}"/>
              </a:ext>
            </a:extLst>
          </p:cNvPr>
          <p:cNvSpPr>
            <a:spLocks noGrp="1"/>
          </p:cNvSpPr>
          <p:nvPr>
            <p:ph type="sldNum" idx="12"/>
          </p:nvPr>
        </p:nvSpPr>
        <p:spPr/>
        <p:txBody>
          <a:bodyPr/>
          <a:lstStyle/>
          <a:p>
            <a:fld id="{00000000-1234-1234-1234-123412341234}" type="slidenum">
              <a:rPr lang="en-US" smtClean="0"/>
              <a:pPr/>
              <a:t>109</a:t>
            </a:fld>
            <a:endParaRPr lang="en-US" dirty="0"/>
          </a:p>
        </p:txBody>
      </p:sp>
      <p:pic>
        <p:nvPicPr>
          <p:cNvPr id="8" name="Picture 7">
            <a:extLst>
              <a:ext uri="{FF2B5EF4-FFF2-40B4-BE49-F238E27FC236}">
                <a16:creationId xmlns:a16="http://schemas.microsoft.com/office/drawing/2014/main" id="{78DE7F16-C333-43BE-B280-F521A729911D}"/>
              </a:ext>
            </a:extLst>
          </p:cNvPr>
          <p:cNvPicPr>
            <a:picLocks noChangeAspect="1"/>
          </p:cNvPicPr>
          <p:nvPr/>
        </p:nvPicPr>
        <p:blipFill>
          <a:blip r:embed="rId2"/>
          <a:stretch>
            <a:fillRect/>
          </a:stretch>
        </p:blipFill>
        <p:spPr>
          <a:xfrm>
            <a:off x="1025624" y="1345102"/>
            <a:ext cx="7092751" cy="2453295"/>
          </a:xfrm>
          <a:prstGeom prst="rect">
            <a:avLst/>
          </a:prstGeom>
        </p:spPr>
      </p:pic>
    </p:spTree>
    <p:extLst>
      <p:ext uri="{BB962C8B-B14F-4D97-AF65-F5344CB8AC3E}">
        <p14:creationId xmlns:p14="http://schemas.microsoft.com/office/powerpoint/2010/main" val="2937520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5" name="Title 4">
            <a:extLst>
              <a:ext uri="{FF2B5EF4-FFF2-40B4-BE49-F238E27FC236}">
                <a16:creationId xmlns:a16="http://schemas.microsoft.com/office/drawing/2014/main" id="{919B8F73-E54D-4498-A0D1-083CE26A2CBE}"/>
              </a:ext>
            </a:extLst>
          </p:cNvPr>
          <p:cNvSpPr>
            <a:spLocks noGrp="1"/>
          </p:cNvSpPr>
          <p:nvPr>
            <p:ph type="title"/>
          </p:nvPr>
        </p:nvSpPr>
        <p:spPr/>
        <p:txBody>
          <a:bodyPr/>
          <a:lstStyle/>
          <a:p>
            <a:r>
              <a:rPr lang="en-US" sz="2400" dirty="0"/>
              <a:t>Microservices vs. Monolith</a:t>
            </a:r>
          </a:p>
        </p:txBody>
      </p:sp>
      <p:sp>
        <p:nvSpPr>
          <p:cNvPr id="378" name="Google Shape;378;p5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9757021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6" name="Slide Number Placeholder 3">
            <a:extLst>
              <a:ext uri="{FF2B5EF4-FFF2-40B4-BE49-F238E27FC236}">
                <a16:creationId xmlns:a16="http://schemas.microsoft.com/office/drawing/2014/main" id="{821865E3-CBBB-428C-ACEA-9C89ED264CEB}"/>
              </a:ext>
            </a:extLst>
          </p:cNvPr>
          <p:cNvSpPr>
            <a:spLocks noGrp="1"/>
          </p:cNvSpPr>
          <p:nvPr>
            <p:ph type="sldNum" idx="12"/>
          </p:nvPr>
        </p:nvSpPr>
        <p:spPr/>
        <p:txBody>
          <a:bodyPr/>
          <a:lstStyle/>
          <a:p>
            <a:fld id="{00000000-1234-1234-1234-123412341234}" type="slidenum">
              <a:rPr lang="en-US" smtClean="0"/>
              <a:pPr/>
              <a:t>110</a:t>
            </a:fld>
            <a:endParaRPr lang="en-US" dirty="0"/>
          </a:p>
        </p:txBody>
      </p:sp>
      <p:pic>
        <p:nvPicPr>
          <p:cNvPr id="5" name="Picture 4">
            <a:extLst>
              <a:ext uri="{FF2B5EF4-FFF2-40B4-BE49-F238E27FC236}">
                <a16:creationId xmlns:a16="http://schemas.microsoft.com/office/drawing/2014/main" id="{25266D65-CCE0-431C-ABA5-D454AC1BDC4A}"/>
              </a:ext>
            </a:extLst>
          </p:cNvPr>
          <p:cNvPicPr>
            <a:picLocks noChangeAspect="1"/>
          </p:cNvPicPr>
          <p:nvPr/>
        </p:nvPicPr>
        <p:blipFill>
          <a:blip r:embed="rId2"/>
          <a:stretch>
            <a:fillRect/>
          </a:stretch>
        </p:blipFill>
        <p:spPr>
          <a:xfrm>
            <a:off x="1213220" y="1371635"/>
            <a:ext cx="6717560" cy="2400230"/>
          </a:xfrm>
          <a:prstGeom prst="rect">
            <a:avLst/>
          </a:prstGeom>
        </p:spPr>
      </p:pic>
    </p:spTree>
    <p:extLst>
      <p:ext uri="{BB962C8B-B14F-4D97-AF65-F5344CB8AC3E}">
        <p14:creationId xmlns:p14="http://schemas.microsoft.com/office/powerpoint/2010/main" val="1640090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5" name="Slide Number Placeholder 3">
            <a:extLst>
              <a:ext uri="{FF2B5EF4-FFF2-40B4-BE49-F238E27FC236}">
                <a16:creationId xmlns:a16="http://schemas.microsoft.com/office/drawing/2014/main" id="{926EA291-FDC4-4DAE-94DB-9452E99E9FF8}"/>
              </a:ext>
            </a:extLst>
          </p:cNvPr>
          <p:cNvSpPr>
            <a:spLocks noGrp="1"/>
          </p:cNvSpPr>
          <p:nvPr>
            <p:ph type="sldNum" idx="12"/>
          </p:nvPr>
        </p:nvSpPr>
        <p:spPr/>
        <p:txBody>
          <a:bodyPr/>
          <a:lstStyle/>
          <a:p>
            <a:fld id="{00000000-1234-1234-1234-123412341234}" type="slidenum">
              <a:rPr lang="en-US" smtClean="0"/>
              <a:pPr/>
              <a:t>111</a:t>
            </a:fld>
            <a:endParaRPr lang="en-US" dirty="0"/>
          </a:p>
        </p:txBody>
      </p:sp>
      <p:pic>
        <p:nvPicPr>
          <p:cNvPr id="6" name="Picture 5">
            <a:extLst>
              <a:ext uri="{FF2B5EF4-FFF2-40B4-BE49-F238E27FC236}">
                <a16:creationId xmlns:a16="http://schemas.microsoft.com/office/drawing/2014/main" id="{AD548CB0-2AD2-49A4-B9CC-53B0B308B902}"/>
              </a:ext>
            </a:extLst>
          </p:cNvPr>
          <p:cNvPicPr>
            <a:picLocks noChangeAspect="1"/>
          </p:cNvPicPr>
          <p:nvPr/>
        </p:nvPicPr>
        <p:blipFill>
          <a:blip r:embed="rId2"/>
          <a:stretch>
            <a:fillRect/>
          </a:stretch>
        </p:blipFill>
        <p:spPr>
          <a:xfrm>
            <a:off x="2891790" y="969803"/>
            <a:ext cx="3360419" cy="3203894"/>
          </a:xfrm>
          <a:prstGeom prst="rect">
            <a:avLst/>
          </a:prstGeom>
        </p:spPr>
      </p:pic>
    </p:spTree>
    <p:extLst>
      <p:ext uri="{BB962C8B-B14F-4D97-AF65-F5344CB8AC3E}">
        <p14:creationId xmlns:p14="http://schemas.microsoft.com/office/powerpoint/2010/main" val="17444120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Building The Image</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To build the image from </a:t>
            </a:r>
            <a:r>
              <a:rPr lang="en-US" dirty="0" err="1">
                <a:solidFill>
                  <a:schemeClr val="tx1">
                    <a:lumMod val="50000"/>
                  </a:schemeClr>
                </a:solidFill>
              </a:rPr>
              <a:t>Dockerfile</a:t>
            </a:r>
            <a:r>
              <a:rPr lang="en-US" dirty="0">
                <a:solidFill>
                  <a:schemeClr val="tx1">
                    <a:lumMod val="50000"/>
                  </a:schemeClr>
                </a:solidFill>
              </a:rPr>
              <a:t> use </a:t>
            </a:r>
            <a:r>
              <a:rPr lang="en-US" i="1" dirty="0">
                <a:solidFill>
                  <a:schemeClr val="tx1">
                    <a:lumMod val="50000"/>
                  </a:schemeClr>
                </a:solidFill>
              </a:rPr>
              <a:t>docker build</a:t>
            </a:r>
          </a:p>
          <a:p>
            <a:pPr marL="514350" indent="-285750">
              <a:buClrTx/>
              <a:buSzPct val="100000"/>
              <a:buFont typeface="Arial" panose="020B0604020202020204" pitchFamily="34" charset="0"/>
              <a:buChar char="●"/>
            </a:pPr>
            <a:r>
              <a:rPr lang="en-US" i="1" dirty="0">
                <a:solidFill>
                  <a:schemeClr val="tx1">
                    <a:lumMod val="50000"/>
                  </a:schemeClr>
                </a:solidFill>
              </a:rPr>
              <a:t>docker build -t &lt;tag name&gt; &lt;path to </a:t>
            </a:r>
            <a:r>
              <a:rPr lang="en-US" i="1" dirty="0" err="1">
                <a:solidFill>
                  <a:schemeClr val="tx1">
                    <a:lumMod val="50000"/>
                  </a:schemeClr>
                </a:solidFill>
              </a:rPr>
              <a:t>Dockerfile</a:t>
            </a:r>
            <a:r>
              <a:rPr lang="en-US" i="1" dirty="0">
                <a:solidFill>
                  <a:schemeClr val="tx1">
                    <a:lumMod val="50000"/>
                  </a:schemeClr>
                </a:solidFill>
              </a:rPr>
              <a:t>&gt;</a:t>
            </a:r>
          </a:p>
          <a:p>
            <a:pPr marL="514350" indent="-285750">
              <a:buClrTx/>
              <a:buSzPct val="100000"/>
              <a:buFont typeface="Arial" panose="020B0604020202020204" pitchFamily="34" charset="0"/>
              <a:buChar char="●"/>
            </a:pPr>
            <a:r>
              <a:rPr lang="en-US" dirty="0">
                <a:solidFill>
                  <a:schemeClr val="tx1">
                    <a:lumMod val="50000"/>
                  </a:schemeClr>
                </a:solidFill>
              </a:rPr>
              <a:t>For example, </a:t>
            </a:r>
            <a:r>
              <a:rPr lang="en-US" i="1" dirty="0">
                <a:solidFill>
                  <a:schemeClr val="tx1">
                    <a:lumMod val="50000"/>
                  </a:schemeClr>
                </a:solidFill>
              </a:rPr>
              <a:t>docker build -t java-demo .</a:t>
            </a:r>
          </a:p>
          <a:p>
            <a:pPr marL="514350" indent="-285750">
              <a:buClrTx/>
              <a:buSzPct val="100000"/>
              <a:buFont typeface="Arial" panose="020B0604020202020204" pitchFamily="34" charset="0"/>
              <a:buChar char="●"/>
            </a:pPr>
            <a:r>
              <a:rPr lang="en-US" dirty="0">
                <a:solidFill>
                  <a:schemeClr val="tx1">
                    <a:lumMod val="50000"/>
                  </a:schemeClr>
                </a:solidFill>
              </a:rPr>
              <a:t>Builds image from </a:t>
            </a:r>
            <a:r>
              <a:rPr lang="en-US" dirty="0" err="1">
                <a:solidFill>
                  <a:schemeClr val="tx1">
                    <a:lumMod val="50000"/>
                  </a:schemeClr>
                </a:solidFill>
              </a:rPr>
              <a:t>Dockerfile</a:t>
            </a:r>
            <a:r>
              <a:rPr lang="en-US" dirty="0">
                <a:solidFill>
                  <a:schemeClr val="tx1">
                    <a:lumMod val="50000"/>
                  </a:schemeClr>
                </a:solidFill>
              </a:rPr>
              <a:t> in current folder (.) with tag name “java-demo”</a:t>
            </a:r>
          </a:p>
          <a:p>
            <a:pPr marL="285750" indent="-285750">
              <a:buClrTx/>
              <a:buSzPct val="100000"/>
              <a:buFont typeface="Arial" panose="020B0604020202020204" pitchFamily="34" charset="0"/>
              <a:buChar char="●"/>
            </a:pPr>
            <a:endParaRPr lang="en-US" i="1" dirty="0">
              <a:solidFill>
                <a:schemeClr val="tx1">
                  <a:lumMod val="50000"/>
                </a:schemeClr>
              </a:solidFill>
            </a:endParaRPr>
          </a:p>
          <a:p>
            <a:pPr marL="285750" indent="-285750">
              <a:buClrTx/>
              <a:buSzPct val="10000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5AE4AE54-1A7C-439C-8B4F-C12DB944C9EE}"/>
              </a:ext>
            </a:extLst>
          </p:cNvPr>
          <p:cNvSpPr>
            <a:spLocks noGrp="1"/>
          </p:cNvSpPr>
          <p:nvPr>
            <p:ph type="sldNum" idx="12"/>
          </p:nvPr>
        </p:nvSpPr>
        <p:spPr/>
        <p:txBody>
          <a:bodyPr/>
          <a:lstStyle/>
          <a:p>
            <a:fld id="{00000000-1234-1234-1234-123412341234}" type="slidenum">
              <a:rPr lang="en-US" smtClean="0"/>
              <a:pPr/>
              <a:t>112</a:t>
            </a:fld>
            <a:endParaRPr lang="en-US" dirty="0"/>
          </a:p>
        </p:txBody>
      </p:sp>
    </p:spTree>
    <p:extLst>
      <p:ext uri="{BB962C8B-B14F-4D97-AF65-F5344CB8AC3E}">
        <p14:creationId xmlns:p14="http://schemas.microsoft.com/office/powerpoint/2010/main" val="134414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Building The Image</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For tag name, can include optional detail:</a:t>
            </a:r>
          </a:p>
          <a:p>
            <a:pPr marL="971550" lvl="1" indent="-285750">
              <a:buClrTx/>
              <a:buSzPct val="100000"/>
              <a:buFont typeface="Wingdings" panose="05000000000000000000" pitchFamily="2" charset="2"/>
              <a:buChar char="Ø"/>
            </a:pPr>
            <a:r>
              <a:rPr lang="en-US" sz="1300" dirty="0">
                <a:solidFill>
                  <a:schemeClr val="tx1">
                    <a:lumMod val="50000"/>
                  </a:schemeClr>
                </a:solidFill>
              </a:rPr>
              <a:t>Docker ID in Docker Hub for eventual push to image registry</a:t>
            </a:r>
          </a:p>
          <a:p>
            <a:pPr marL="971550" lvl="1" indent="-285750">
              <a:buClrTx/>
              <a:buSzPct val="100000"/>
              <a:buFont typeface="Wingdings" panose="05000000000000000000" pitchFamily="2" charset="2"/>
              <a:buChar char="Ø"/>
            </a:pPr>
            <a:r>
              <a:rPr lang="en-US" sz="1300" dirty="0">
                <a:solidFill>
                  <a:schemeClr val="tx1">
                    <a:lumMod val="50000"/>
                  </a:schemeClr>
                </a:solidFill>
              </a:rPr>
              <a:t>Version identifier for tag – defaults to “latest” if excluded</a:t>
            </a:r>
          </a:p>
          <a:p>
            <a:pPr marL="514350" indent="-285750">
              <a:buClrTx/>
              <a:buSzPct val="100000"/>
              <a:buFont typeface="Arial" panose="020B0604020202020204" pitchFamily="34" charset="0"/>
              <a:buChar char="●"/>
            </a:pPr>
            <a:r>
              <a:rPr lang="en-US" dirty="0">
                <a:solidFill>
                  <a:schemeClr val="tx1">
                    <a:lumMod val="50000"/>
                  </a:schemeClr>
                </a:solidFill>
              </a:rPr>
              <a:t>For example, </a:t>
            </a:r>
            <a:r>
              <a:rPr lang="en-US" i="1" dirty="0">
                <a:solidFill>
                  <a:schemeClr val="tx1">
                    <a:lumMod val="50000"/>
                  </a:schemeClr>
                </a:solidFill>
              </a:rPr>
              <a:t>docker build -t &lt;docker ID&gt;/&lt;tag name&gt;:&lt;version&gt; .</a:t>
            </a:r>
          </a:p>
          <a:p>
            <a:pPr marL="285750" indent="-285750">
              <a:buClrTx/>
              <a:buSzPct val="10000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8D971948-DA5F-4ED9-922B-06D01E88AF39}"/>
              </a:ext>
            </a:extLst>
          </p:cNvPr>
          <p:cNvSpPr>
            <a:spLocks noGrp="1"/>
          </p:cNvSpPr>
          <p:nvPr>
            <p:ph type="sldNum" idx="12"/>
          </p:nvPr>
        </p:nvSpPr>
        <p:spPr/>
        <p:txBody>
          <a:bodyPr/>
          <a:lstStyle/>
          <a:p>
            <a:fld id="{00000000-1234-1234-1234-123412341234}" type="slidenum">
              <a:rPr lang="en-US" smtClean="0"/>
              <a:pPr/>
              <a:t>113</a:t>
            </a:fld>
            <a:endParaRPr lang="en-US" dirty="0"/>
          </a:p>
        </p:txBody>
      </p:sp>
    </p:spTree>
    <p:extLst>
      <p:ext uri="{BB962C8B-B14F-4D97-AF65-F5344CB8AC3E}">
        <p14:creationId xmlns:p14="http://schemas.microsoft.com/office/powerpoint/2010/main" val="95365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83FA-4793-2F4D-B8BD-F70AC849B912}"/>
              </a:ext>
            </a:extLst>
          </p:cNvPr>
          <p:cNvSpPr>
            <a:spLocks noGrp="1"/>
          </p:cNvSpPr>
          <p:nvPr>
            <p:ph type="title"/>
          </p:nvPr>
        </p:nvSpPr>
        <p:spPr/>
        <p:txBody>
          <a:bodyPr/>
          <a:lstStyle/>
          <a:p>
            <a:r>
              <a:rPr lang="en-US"/>
              <a:t>Application Bootstrapping with Docker and k8s</a:t>
            </a:r>
          </a:p>
        </p:txBody>
      </p:sp>
      <p:sp>
        <p:nvSpPr>
          <p:cNvPr id="3" name="Text Placeholder 2">
            <a:extLst>
              <a:ext uri="{FF2B5EF4-FFF2-40B4-BE49-F238E27FC236}">
                <a16:creationId xmlns:a16="http://schemas.microsoft.com/office/drawing/2014/main" id="{E08C40C1-EF4A-C44F-91ED-5AD529C8D3B2}"/>
              </a:ext>
            </a:extLst>
          </p:cNvPr>
          <p:cNvSpPr>
            <a:spLocks noGrp="1"/>
          </p:cNvSpPr>
          <p:nvPr>
            <p:ph type="subTitle" idx="1"/>
          </p:nvPr>
        </p:nvSpPr>
        <p:spPr>
          <a:xfrm>
            <a:off x="613700" y="1256125"/>
            <a:ext cx="7625100" cy="3173100"/>
          </a:xfrm>
        </p:spPr>
        <p:txBody>
          <a:bodyPr/>
          <a:lstStyle/>
          <a:p>
            <a:pPr indent="-285750" defTabSz="685800">
              <a:buClrTx/>
              <a:buSzPct val="100000"/>
              <a:buFont typeface="Arial" panose="020B0604020202020204" pitchFamily="34" charset="0"/>
              <a:buChar char="●"/>
              <a:defRPr/>
            </a:pPr>
            <a:r>
              <a:rPr lang="en-US" dirty="0">
                <a:solidFill>
                  <a:schemeClr val="tx1">
                    <a:lumMod val="50000"/>
                  </a:schemeClr>
                </a:solidFill>
                <a:latin typeface="+mj-lt"/>
              </a:rPr>
              <a:t>K</a:t>
            </a:r>
            <a:r>
              <a:rPr lang="en-US" dirty="0" err="1">
                <a:solidFill>
                  <a:schemeClr val="tx1">
                    <a:lumMod val="50000"/>
                  </a:schemeClr>
                </a:solidFill>
                <a:latin typeface="+mj-lt"/>
                <a:sym typeface="Helvetica Neue Light"/>
              </a:rPr>
              <a:t>ubernetes</a:t>
            </a:r>
            <a:r>
              <a:rPr lang="en-US" dirty="0">
                <a:solidFill>
                  <a:schemeClr val="tx1">
                    <a:lumMod val="50000"/>
                  </a:schemeClr>
                </a:solidFill>
                <a:latin typeface="+mj-lt"/>
                <a:sym typeface="Helvetica Neue Light"/>
              </a:rPr>
              <a:t> provides a hosting environment for containerized applications</a:t>
            </a:r>
          </a:p>
          <a:p>
            <a:pPr indent="-285750" defTabSz="685800">
              <a:buClrTx/>
              <a:buSzPct val="100000"/>
              <a:buFont typeface="Arial" panose="020B0604020202020204" pitchFamily="34" charset="0"/>
              <a:buChar char="●"/>
              <a:defRPr/>
            </a:pPr>
            <a:r>
              <a:rPr lang="en-US" dirty="0">
                <a:solidFill>
                  <a:schemeClr val="tx1">
                    <a:lumMod val="50000"/>
                  </a:schemeClr>
                </a:solidFill>
                <a:latin typeface="+mj-lt"/>
                <a:sym typeface="Helvetica Neue Light"/>
              </a:rPr>
              <a:t>Once you have a Docker image, you can work entirely within </a:t>
            </a:r>
            <a:r>
              <a:rPr lang="en-US" dirty="0">
                <a:solidFill>
                  <a:schemeClr val="tx1">
                    <a:lumMod val="50000"/>
                  </a:schemeClr>
                </a:solidFill>
                <a:latin typeface="+mj-lt"/>
              </a:rPr>
              <a:t>Kubernetes to deploy your app</a:t>
            </a:r>
            <a:endParaRPr lang="en-US" dirty="0">
              <a:solidFill>
                <a:schemeClr val="tx1">
                  <a:lumMod val="50000"/>
                </a:schemeClr>
              </a:solidFill>
              <a:latin typeface="+mj-lt"/>
              <a:sym typeface="Helvetica Neue Light"/>
            </a:endParaRPr>
          </a:p>
          <a:p>
            <a:pPr marL="514350" indent="-285750">
              <a:buClrTx/>
              <a:buSzPct val="100000"/>
              <a:buFont typeface="Arial" panose="020B0604020202020204" pitchFamily="34" charset="0"/>
              <a:buChar char="●"/>
            </a:pPr>
            <a:endParaRPr lang="en-US" dirty="0">
              <a:solidFill>
                <a:schemeClr val="tx1">
                  <a:lumMod val="50000"/>
                </a:schemeClr>
              </a:solidFill>
              <a:latin typeface="+mj-lt"/>
            </a:endParaRPr>
          </a:p>
        </p:txBody>
      </p:sp>
      <p:sp>
        <p:nvSpPr>
          <p:cNvPr id="4" name="Slide Number Placeholder 3">
            <a:extLst>
              <a:ext uri="{FF2B5EF4-FFF2-40B4-BE49-F238E27FC236}">
                <a16:creationId xmlns:a16="http://schemas.microsoft.com/office/drawing/2014/main" id="{3672EBBC-4697-684F-822C-479F4E771A6C}"/>
              </a:ext>
            </a:extLst>
          </p:cNvPr>
          <p:cNvSpPr>
            <a:spLocks noGrp="1"/>
          </p:cNvSpPr>
          <p:nvPr>
            <p:ph type="sldNum" idx="12"/>
          </p:nvPr>
        </p:nvSpPr>
        <p:spPr/>
        <p:txBody>
          <a:bodyPr/>
          <a:lstStyle/>
          <a:p>
            <a:fld id="{00000000-1234-1234-1234-123412341234}" type="slidenum">
              <a:rPr lang="en-US" smtClean="0"/>
              <a:pPr/>
              <a:t>114</a:t>
            </a:fld>
            <a:endParaRPr lang="en-US"/>
          </a:p>
        </p:txBody>
      </p:sp>
    </p:spTree>
    <p:extLst>
      <p:ext uri="{BB962C8B-B14F-4D97-AF65-F5344CB8AC3E}">
        <p14:creationId xmlns:p14="http://schemas.microsoft.com/office/powerpoint/2010/main" val="191310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7B833-9692-F84D-A405-5B2DC27BDFD5}"/>
              </a:ext>
            </a:extLst>
          </p:cNvPr>
          <p:cNvSpPr>
            <a:spLocks noGrp="1"/>
          </p:cNvSpPr>
          <p:nvPr>
            <p:ph type="title"/>
          </p:nvPr>
        </p:nvSpPr>
        <p:spPr/>
        <p:txBody>
          <a:bodyPr/>
          <a:lstStyle/>
          <a:p>
            <a:r>
              <a:rPr lang="en-US"/>
              <a:t>Open Container Initiative (OCI)</a:t>
            </a:r>
          </a:p>
        </p:txBody>
      </p:sp>
      <p:sp>
        <p:nvSpPr>
          <p:cNvPr id="3" name="Text Placeholder 2">
            <a:extLst>
              <a:ext uri="{FF2B5EF4-FFF2-40B4-BE49-F238E27FC236}">
                <a16:creationId xmlns:a16="http://schemas.microsoft.com/office/drawing/2014/main" id="{4E0A11D1-688F-7E41-964D-1B0AA897DF1C}"/>
              </a:ext>
            </a:extLst>
          </p:cNvPr>
          <p:cNvSpPr>
            <a:spLocks noGrp="1"/>
          </p:cNvSpPr>
          <p:nvPr>
            <p:ph type="subTitle" idx="1"/>
          </p:nvPr>
        </p:nvSpPr>
        <p:spPr>
          <a:xfrm>
            <a:off x="613700" y="1256125"/>
            <a:ext cx="7625100" cy="3173100"/>
          </a:xfrm>
        </p:spPr>
        <p:txBody>
          <a:bodyPr/>
          <a:lstStyle/>
          <a:p>
            <a:pPr indent="-285750">
              <a:buClrTx/>
              <a:buSzPct val="100000"/>
              <a:buFont typeface="Arial" panose="020B0604020202020204" pitchFamily="34" charset="0"/>
              <a:buChar char="●"/>
            </a:pPr>
            <a:r>
              <a:rPr lang="en-US" dirty="0">
                <a:solidFill>
                  <a:schemeClr val="tx1">
                    <a:lumMod val="50000"/>
                  </a:schemeClr>
                </a:solidFill>
              </a:rPr>
              <a:t>The OCI is an open governance structure for the express purpose of creating open industry standards around container formats and runtimes</a:t>
            </a:r>
          </a:p>
          <a:p>
            <a:pPr indent="-285750">
              <a:buClrTx/>
              <a:buSzPct val="100000"/>
              <a:buFont typeface="Arial" panose="020B0604020202020204" pitchFamily="34" charset="0"/>
              <a:buChar char="●"/>
            </a:pPr>
            <a:r>
              <a:rPr lang="en-US" dirty="0">
                <a:solidFill>
                  <a:schemeClr val="tx1">
                    <a:lumMod val="50000"/>
                  </a:schemeClr>
                </a:solidFill>
              </a:rPr>
              <a:t>Docker started it</a:t>
            </a:r>
          </a:p>
          <a:p>
            <a:pPr indent="-285750">
              <a:buClrTx/>
              <a:buSzPct val="100000"/>
              <a:buFont typeface="Arial" panose="020B0604020202020204" pitchFamily="34" charset="0"/>
              <a:buChar char="●"/>
            </a:pPr>
            <a:r>
              <a:rPr lang="en-US" dirty="0">
                <a:solidFill>
                  <a:schemeClr val="tx1">
                    <a:lumMod val="50000"/>
                  </a:schemeClr>
                </a:solidFill>
              </a:rPr>
              <a:t>They have two specs: runtime-spec and image-spec</a:t>
            </a:r>
          </a:p>
          <a:p>
            <a:pPr indent="-285750">
              <a:buClrTx/>
              <a:buSzPct val="100000"/>
              <a:buFont typeface="Arial" panose="020B0604020202020204" pitchFamily="34" charset="0"/>
              <a:buChar char="●"/>
            </a:pPr>
            <a:r>
              <a:rPr lang="en-US" dirty="0">
                <a:solidFill>
                  <a:schemeClr val="tx1">
                    <a:lumMod val="50000"/>
                  </a:schemeClr>
                </a:solidFill>
              </a:rPr>
              <a:t>This deals with containers in the abstract</a:t>
            </a:r>
          </a:p>
        </p:txBody>
      </p:sp>
      <p:sp>
        <p:nvSpPr>
          <p:cNvPr id="4" name="Slide Number Placeholder 3">
            <a:extLst>
              <a:ext uri="{FF2B5EF4-FFF2-40B4-BE49-F238E27FC236}">
                <a16:creationId xmlns:a16="http://schemas.microsoft.com/office/drawing/2014/main" id="{1B6E641F-239B-1141-9C16-3C42F4908BB5}"/>
              </a:ext>
            </a:extLst>
          </p:cNvPr>
          <p:cNvSpPr>
            <a:spLocks noGrp="1"/>
          </p:cNvSpPr>
          <p:nvPr>
            <p:ph type="sldNum" idx="12"/>
          </p:nvPr>
        </p:nvSpPr>
        <p:spPr/>
        <p:txBody>
          <a:bodyPr/>
          <a:lstStyle/>
          <a:p>
            <a:fld id="{00000000-1234-1234-1234-123412341234}" type="slidenum">
              <a:rPr lang="en-US" smtClean="0"/>
              <a:pPr/>
              <a:t>115</a:t>
            </a:fld>
            <a:endParaRPr lang="en-US"/>
          </a:p>
        </p:txBody>
      </p:sp>
    </p:spTree>
    <p:extLst>
      <p:ext uri="{BB962C8B-B14F-4D97-AF65-F5344CB8AC3E}">
        <p14:creationId xmlns:p14="http://schemas.microsoft.com/office/powerpoint/2010/main" val="408847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39EB-8D24-45D4-B768-C0C2C4A2FD0E}"/>
              </a:ext>
            </a:extLst>
          </p:cNvPr>
          <p:cNvSpPr>
            <a:spLocks noGrp="1"/>
          </p:cNvSpPr>
          <p:nvPr>
            <p:ph type="title"/>
          </p:nvPr>
        </p:nvSpPr>
        <p:spPr/>
        <p:txBody>
          <a:bodyPr/>
          <a:lstStyle/>
          <a:p>
            <a:r>
              <a:rPr lang="en-US"/>
              <a:t>Competing Container Runtimes</a:t>
            </a:r>
          </a:p>
        </p:txBody>
      </p:sp>
      <p:sp>
        <p:nvSpPr>
          <p:cNvPr id="3" name="Text Placeholder 2">
            <a:extLst>
              <a:ext uri="{FF2B5EF4-FFF2-40B4-BE49-F238E27FC236}">
                <a16:creationId xmlns:a16="http://schemas.microsoft.com/office/drawing/2014/main" id="{9002F39A-AB17-4ABA-89E4-5A180A38CABC}"/>
              </a:ext>
            </a:extLst>
          </p:cNvPr>
          <p:cNvSpPr>
            <a:spLocks noGrp="1"/>
          </p:cNvSpPr>
          <p:nvPr>
            <p:ph type="subTitle" idx="1"/>
          </p:nvPr>
        </p:nvSpPr>
        <p:spPr>
          <a:xfrm>
            <a:off x="613700" y="1256125"/>
            <a:ext cx="7625100" cy="3173100"/>
          </a:xfrm>
        </p:spPr>
        <p:txBody>
          <a:bodyPr/>
          <a:lstStyle/>
          <a:p>
            <a:r>
              <a:rPr lang="en-US" dirty="0" err="1">
                <a:hlinkClick r:id="rId2"/>
              </a:rPr>
              <a:t>rkt</a:t>
            </a:r>
            <a:r>
              <a:rPr lang="en-US" dirty="0"/>
              <a:t> from CoreOS</a:t>
            </a:r>
          </a:p>
          <a:p>
            <a:r>
              <a:rPr lang="en-US" dirty="0">
                <a:hlinkClick r:id="rId3"/>
              </a:rPr>
              <a:t>Mesos</a:t>
            </a:r>
            <a:r>
              <a:rPr lang="en-US" dirty="0"/>
              <a:t> from Apache</a:t>
            </a:r>
          </a:p>
          <a:p>
            <a:r>
              <a:rPr lang="en-US" dirty="0">
                <a:hlinkClick r:id="rId4"/>
              </a:rPr>
              <a:t>LXC</a:t>
            </a:r>
            <a:r>
              <a:rPr lang="en-US" dirty="0"/>
              <a:t> Linux containers</a:t>
            </a:r>
          </a:p>
        </p:txBody>
      </p:sp>
      <p:sp>
        <p:nvSpPr>
          <p:cNvPr id="4" name="Slide Number Placeholder 3">
            <a:extLst>
              <a:ext uri="{FF2B5EF4-FFF2-40B4-BE49-F238E27FC236}">
                <a16:creationId xmlns:a16="http://schemas.microsoft.com/office/drawing/2014/main" id="{F7C634F5-055B-4070-A23C-534F4E1B6506}"/>
              </a:ext>
            </a:extLst>
          </p:cNvPr>
          <p:cNvSpPr>
            <a:spLocks noGrp="1"/>
          </p:cNvSpPr>
          <p:nvPr>
            <p:ph type="sldNum" idx="12"/>
          </p:nvPr>
        </p:nvSpPr>
        <p:spPr/>
        <p:txBody>
          <a:bodyPr/>
          <a:lstStyle/>
          <a:p>
            <a:fld id="{00000000-1234-1234-1234-123412341234}" type="slidenum">
              <a:rPr lang="en-US" smtClean="0"/>
              <a:pPr/>
              <a:t>116</a:t>
            </a:fld>
            <a:endParaRPr lang="en-US"/>
          </a:p>
        </p:txBody>
      </p:sp>
    </p:spTree>
    <p:extLst>
      <p:ext uri="{BB962C8B-B14F-4D97-AF65-F5344CB8AC3E}">
        <p14:creationId xmlns:p14="http://schemas.microsoft.com/office/powerpoint/2010/main" val="30880623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dirty="0"/>
              <a:t>Demo</a:t>
            </a: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117</a:t>
            </a:fld>
            <a:endParaRPr lang="en-US"/>
          </a:p>
        </p:txBody>
      </p:sp>
    </p:spTree>
    <p:extLst>
      <p:ext uri="{BB962C8B-B14F-4D97-AF65-F5344CB8AC3E}">
        <p14:creationId xmlns:p14="http://schemas.microsoft.com/office/powerpoint/2010/main" val="10407960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dirty="0"/>
              <a:t>Continue Lab</a:t>
            </a: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118</a:t>
            </a:fld>
            <a:endParaRPr lang="en-US"/>
          </a:p>
        </p:txBody>
      </p:sp>
    </p:spTree>
    <p:extLst>
      <p:ext uri="{BB962C8B-B14F-4D97-AF65-F5344CB8AC3E}">
        <p14:creationId xmlns:p14="http://schemas.microsoft.com/office/powerpoint/2010/main" val="32089796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5" name="Title 4">
            <a:extLst>
              <a:ext uri="{FF2B5EF4-FFF2-40B4-BE49-F238E27FC236}">
                <a16:creationId xmlns:a16="http://schemas.microsoft.com/office/drawing/2014/main" id="{919B8F73-E54D-4498-A0D1-083CE26A2CBE}"/>
              </a:ext>
            </a:extLst>
          </p:cNvPr>
          <p:cNvSpPr>
            <a:spLocks noGrp="1"/>
          </p:cNvSpPr>
          <p:nvPr>
            <p:ph type="title"/>
          </p:nvPr>
        </p:nvSpPr>
        <p:spPr/>
        <p:txBody>
          <a:bodyPr/>
          <a:lstStyle/>
          <a:p>
            <a:r>
              <a:rPr lang="en-US" sz="2400" dirty="0"/>
              <a:t>Kubernetes &amp; Container Orchestration</a:t>
            </a:r>
          </a:p>
        </p:txBody>
      </p:sp>
      <p:sp>
        <p:nvSpPr>
          <p:cNvPr id="378" name="Google Shape;378;p5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119</a:t>
            </a:fld>
            <a:endParaRPr/>
          </a:p>
        </p:txBody>
      </p:sp>
    </p:spTree>
    <p:extLst>
      <p:ext uri="{BB962C8B-B14F-4D97-AF65-F5344CB8AC3E}">
        <p14:creationId xmlns:p14="http://schemas.microsoft.com/office/powerpoint/2010/main" val="3332849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Microservices</a:t>
            </a:r>
            <a:endParaRPr b="1" dirty="0">
              <a:latin typeface="Helvetica Neue"/>
              <a:ea typeface="Helvetica Neue"/>
              <a:cs typeface="Helvetica Neue"/>
              <a:sym typeface="Helvetica Neue"/>
            </a:endParaRPr>
          </a:p>
        </p:txBody>
      </p:sp>
      <p:sp>
        <p:nvSpPr>
          <p:cNvPr id="7" name="Shape 85">
            <a:extLst>
              <a:ext uri="{FF2B5EF4-FFF2-40B4-BE49-F238E27FC236}">
                <a16:creationId xmlns:a16="http://schemas.microsoft.com/office/drawing/2014/main" id="{C359914C-47B5-459C-A9E6-94A18F918BF8}"/>
              </a:ext>
            </a:extLst>
          </p:cNvPr>
          <p:cNvSpPr>
            <a:spLocks noGrp="1"/>
          </p:cNvSpPr>
          <p:nvPr>
            <p:ph type="subTitle" idx="1"/>
          </p:nvPr>
        </p:nvSpPr>
        <p:spPr>
          <a:xfrm>
            <a:off x="613700" y="1318884"/>
            <a:ext cx="7625100" cy="3173100"/>
          </a:xfrm>
          <a:prstGeom prst="rect">
            <a:avLst/>
          </a:prstGeom>
        </p:spPr>
        <p:txBody>
          <a:bodyPr/>
          <a:lstStyle/>
          <a:p>
            <a:pPr marL="971550" lvl="1" indent="-285750">
              <a:buClrTx/>
              <a:buSzPct val="100000"/>
              <a:buFont typeface="Arial" panose="020B0604020202020204" pitchFamily="34" charset="0"/>
              <a:buChar char="●"/>
              <a:defRPr sz="1800"/>
            </a:pPr>
            <a:r>
              <a:rPr lang="en-US" dirty="0">
                <a:solidFill>
                  <a:schemeClr val="tx1">
                    <a:lumMod val="50000"/>
                  </a:schemeClr>
                </a:solidFill>
              </a:rPr>
              <a:t>One of the current trends in software development (though it’s not really new)</a:t>
            </a:r>
          </a:p>
          <a:p>
            <a:pPr marL="971550" lvl="1" indent="-285750">
              <a:buClrTx/>
              <a:buSzPct val="100000"/>
              <a:buFont typeface="Arial" panose="020B0604020202020204" pitchFamily="34" charset="0"/>
              <a:buChar char="●"/>
              <a:defRPr sz="1800"/>
            </a:pPr>
            <a:endParaRPr lang="en-US" dirty="0">
              <a:solidFill>
                <a:schemeClr val="tx1">
                  <a:lumMod val="50000"/>
                </a:schemeClr>
              </a:solidFill>
            </a:endParaRPr>
          </a:p>
          <a:p>
            <a:pPr marL="971550" lvl="1" indent="-285750">
              <a:buClrTx/>
              <a:buSzPct val="100000"/>
              <a:buFont typeface="Arial" panose="020B0604020202020204" pitchFamily="34" charset="0"/>
              <a:buChar char="●"/>
              <a:defRPr sz="1800"/>
            </a:pPr>
            <a:r>
              <a:rPr lang="en-US" dirty="0">
                <a:solidFill>
                  <a:schemeClr val="tx1">
                    <a:lumMod val="50000"/>
                  </a:schemeClr>
                </a:solidFill>
              </a:rPr>
              <a:t>Has its foundations in SOA (Service Oriented Architecture)</a:t>
            </a:r>
          </a:p>
          <a:p>
            <a:pPr marL="971550" lvl="1" indent="-285750">
              <a:buClrTx/>
              <a:buSzPct val="100000"/>
              <a:buFont typeface="Arial" panose="020B0604020202020204" pitchFamily="34" charset="0"/>
              <a:buChar char="●"/>
              <a:defRPr sz="1800"/>
            </a:pPr>
            <a:endParaRPr lang="en-US" dirty="0">
              <a:solidFill>
                <a:schemeClr val="tx1">
                  <a:lumMod val="50000"/>
                </a:schemeClr>
              </a:solidFill>
            </a:endParaRPr>
          </a:p>
          <a:p>
            <a:pPr marL="971550" lvl="1" indent="-285750">
              <a:buClrTx/>
              <a:buSzPct val="100000"/>
              <a:buFont typeface="Arial" panose="020B0604020202020204" pitchFamily="34" charset="0"/>
              <a:buChar char="●"/>
              <a:defRPr sz="1800"/>
            </a:pPr>
            <a:r>
              <a:rPr lang="en-US" dirty="0">
                <a:solidFill>
                  <a:schemeClr val="tx1">
                    <a:lumMod val="50000"/>
                  </a:schemeClr>
                </a:solidFill>
              </a:rPr>
              <a:t>Requires an approach that favors decomposition</a:t>
            </a:r>
          </a:p>
          <a:p>
            <a:pPr marL="685800" lvl="1" indent="0">
              <a:buClrTx/>
              <a:buSzPct val="100000"/>
              <a:defRPr sz="1800"/>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a:t>
            </a:fld>
            <a:endParaRPr/>
          </a:p>
        </p:txBody>
      </p:sp>
    </p:spTree>
    <p:extLst>
      <p:ext uri="{BB962C8B-B14F-4D97-AF65-F5344CB8AC3E}">
        <p14:creationId xmlns:p14="http://schemas.microsoft.com/office/powerpoint/2010/main" val="187646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44FC-00EA-5743-AF77-C197B0A03153}"/>
              </a:ext>
            </a:extLst>
          </p:cNvPr>
          <p:cNvSpPr>
            <a:spLocks noGrp="1"/>
          </p:cNvSpPr>
          <p:nvPr>
            <p:ph type="title"/>
          </p:nvPr>
        </p:nvSpPr>
        <p:spPr/>
        <p:txBody>
          <a:bodyPr/>
          <a:lstStyle/>
          <a:p>
            <a:r>
              <a:rPr lang="en-US"/>
              <a:t>Kubernetes (k8s) Overview</a:t>
            </a:r>
          </a:p>
        </p:txBody>
      </p:sp>
      <p:sp>
        <p:nvSpPr>
          <p:cNvPr id="3" name="Text Placeholder 2">
            <a:extLst>
              <a:ext uri="{FF2B5EF4-FFF2-40B4-BE49-F238E27FC236}">
                <a16:creationId xmlns:a16="http://schemas.microsoft.com/office/drawing/2014/main" id="{7A08FF28-07FB-0145-AD02-26370B5BDB85}"/>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latin typeface="+mj-lt"/>
              </a:rPr>
              <a:t>Kubernetes is a </a:t>
            </a:r>
            <a:r>
              <a:rPr lang="en-US" b="0" i="0" dirty="0">
                <a:solidFill>
                  <a:schemeClr val="tx1">
                    <a:lumMod val="50000"/>
                  </a:schemeClr>
                </a:solidFill>
                <a:effectLst/>
                <a:latin typeface="+mj-lt"/>
              </a:rPr>
              <a:t>portable, extensible, open-source platform for managing containerized workloads and services</a:t>
            </a:r>
          </a:p>
        </p:txBody>
      </p:sp>
      <p:sp>
        <p:nvSpPr>
          <p:cNvPr id="4" name="Slide Number Placeholder 3">
            <a:extLst>
              <a:ext uri="{FF2B5EF4-FFF2-40B4-BE49-F238E27FC236}">
                <a16:creationId xmlns:a16="http://schemas.microsoft.com/office/drawing/2014/main" id="{168F6826-7B8A-E444-B5E4-7089E9A6272D}"/>
              </a:ext>
            </a:extLst>
          </p:cNvPr>
          <p:cNvSpPr>
            <a:spLocks noGrp="1"/>
          </p:cNvSpPr>
          <p:nvPr>
            <p:ph type="sldNum" idx="12"/>
          </p:nvPr>
        </p:nvSpPr>
        <p:spPr/>
        <p:txBody>
          <a:bodyPr/>
          <a:lstStyle/>
          <a:p>
            <a:fld id="{00000000-1234-1234-1234-123412341234}" type="slidenum">
              <a:rPr lang="en-US" smtClean="0"/>
              <a:pPr/>
              <a:t>120</a:t>
            </a:fld>
            <a:endParaRPr lang="en-US"/>
          </a:p>
        </p:txBody>
      </p:sp>
    </p:spTree>
    <p:extLst>
      <p:ext uri="{BB962C8B-B14F-4D97-AF65-F5344CB8AC3E}">
        <p14:creationId xmlns:p14="http://schemas.microsoft.com/office/powerpoint/2010/main" val="25021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ACF6-F782-C349-BDA8-72DD8C108860}"/>
              </a:ext>
            </a:extLst>
          </p:cNvPr>
          <p:cNvSpPr>
            <a:spLocks noGrp="1"/>
          </p:cNvSpPr>
          <p:nvPr>
            <p:ph type="title"/>
          </p:nvPr>
        </p:nvSpPr>
        <p:spPr/>
        <p:txBody>
          <a:bodyPr/>
          <a:lstStyle/>
          <a:p>
            <a:r>
              <a:rPr lang="en-US" sz="2100"/>
              <a:t>What is an Orchestrator and Why Do We Need It?</a:t>
            </a:r>
          </a:p>
        </p:txBody>
      </p:sp>
      <p:sp>
        <p:nvSpPr>
          <p:cNvPr id="3" name="Text Placeholder 2">
            <a:extLst>
              <a:ext uri="{FF2B5EF4-FFF2-40B4-BE49-F238E27FC236}">
                <a16:creationId xmlns:a16="http://schemas.microsoft.com/office/drawing/2014/main" id="{B2D3F6DA-3F4D-2749-B2DA-716937250643}"/>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latin typeface="+mj-lt"/>
              </a:rPr>
              <a:t>What would it look like to manually control the containers needed for your application as your app scales or containers fail?</a:t>
            </a:r>
          </a:p>
          <a:p>
            <a:pPr marL="514350" indent="-285750">
              <a:buClrTx/>
              <a:buSzPct val="100000"/>
              <a:buFont typeface="Arial" panose="020B0604020202020204" pitchFamily="34" charset="0"/>
              <a:buChar char="●"/>
            </a:pPr>
            <a:r>
              <a:rPr lang="en-US" dirty="0">
                <a:solidFill>
                  <a:schemeClr val="tx1">
                    <a:lumMod val="50000"/>
                  </a:schemeClr>
                </a:solidFill>
                <a:latin typeface="+mj-lt"/>
              </a:rPr>
              <a:t>“Orchestration” is the execution of a defined workflow</a:t>
            </a:r>
          </a:p>
          <a:p>
            <a:pPr marL="514350" indent="-285750">
              <a:buClrTx/>
              <a:buSzPct val="100000"/>
              <a:buFont typeface="Arial" panose="020B0604020202020204" pitchFamily="34" charset="0"/>
              <a:buChar char="●"/>
            </a:pPr>
            <a:r>
              <a:rPr lang="en-US" dirty="0">
                <a:solidFill>
                  <a:schemeClr val="tx1">
                    <a:lumMod val="50000"/>
                  </a:schemeClr>
                </a:solidFill>
                <a:latin typeface="+mj-lt"/>
              </a:rPr>
              <a:t>We can use an orchestrator to start and stop containers automatically based on your set rules</a:t>
            </a:r>
          </a:p>
          <a:p>
            <a:pPr marL="514350" indent="-285750">
              <a:buClrTx/>
              <a:buSzPct val="100000"/>
              <a:buFont typeface="Arial" panose="020B0604020202020204" pitchFamily="34" charset="0"/>
              <a:buChar char="●"/>
            </a:pPr>
            <a:r>
              <a:rPr lang="en-US" dirty="0">
                <a:solidFill>
                  <a:schemeClr val="tx1">
                    <a:lumMod val="50000"/>
                  </a:schemeClr>
                </a:solidFill>
                <a:latin typeface="+mj-lt"/>
              </a:rPr>
              <a:t>What does this open up for you?</a:t>
            </a:r>
          </a:p>
        </p:txBody>
      </p:sp>
      <p:sp>
        <p:nvSpPr>
          <p:cNvPr id="4" name="Slide Number Placeholder 3">
            <a:extLst>
              <a:ext uri="{FF2B5EF4-FFF2-40B4-BE49-F238E27FC236}">
                <a16:creationId xmlns:a16="http://schemas.microsoft.com/office/drawing/2014/main" id="{342DD06F-9E34-7144-BD83-F827E0C0FF4D}"/>
              </a:ext>
            </a:extLst>
          </p:cNvPr>
          <p:cNvSpPr>
            <a:spLocks noGrp="1"/>
          </p:cNvSpPr>
          <p:nvPr>
            <p:ph type="sldNum" idx="12"/>
          </p:nvPr>
        </p:nvSpPr>
        <p:spPr/>
        <p:txBody>
          <a:bodyPr/>
          <a:lstStyle/>
          <a:p>
            <a:fld id="{00000000-1234-1234-1234-123412341234}" type="slidenum">
              <a:rPr lang="en-US" smtClean="0"/>
              <a:pPr/>
              <a:t>121</a:t>
            </a:fld>
            <a:endParaRPr lang="en-US"/>
          </a:p>
        </p:txBody>
      </p:sp>
    </p:spTree>
    <p:extLst>
      <p:ext uri="{BB962C8B-B14F-4D97-AF65-F5344CB8AC3E}">
        <p14:creationId xmlns:p14="http://schemas.microsoft.com/office/powerpoint/2010/main" val="88344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00E2BB7-7B96-4EC7-B1AC-C769CEBDBA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956" y="934454"/>
            <a:ext cx="8586788" cy="4012197"/>
          </a:xfrm>
          <a:prstGeom prst="rect">
            <a:avLst/>
          </a:prstGeom>
        </p:spPr>
      </p:pic>
      <p:sp>
        <p:nvSpPr>
          <p:cNvPr id="2" name="Title 1">
            <a:extLst>
              <a:ext uri="{FF2B5EF4-FFF2-40B4-BE49-F238E27FC236}">
                <a16:creationId xmlns:a16="http://schemas.microsoft.com/office/drawing/2014/main" id="{13C11970-8FA2-494E-A3C8-0EDC31C0A06B}"/>
              </a:ext>
            </a:extLst>
          </p:cNvPr>
          <p:cNvSpPr>
            <a:spLocks noGrp="1"/>
          </p:cNvSpPr>
          <p:nvPr>
            <p:ph type="title"/>
          </p:nvPr>
        </p:nvSpPr>
        <p:spPr/>
        <p:txBody>
          <a:bodyPr/>
          <a:lstStyle/>
          <a:p>
            <a:r>
              <a:rPr lang="en-US"/>
              <a:t>Architecture of k8s System</a:t>
            </a:r>
          </a:p>
        </p:txBody>
      </p:sp>
      <p:sp>
        <p:nvSpPr>
          <p:cNvPr id="4" name="Slide Number Placeholder 3">
            <a:extLst>
              <a:ext uri="{FF2B5EF4-FFF2-40B4-BE49-F238E27FC236}">
                <a16:creationId xmlns:a16="http://schemas.microsoft.com/office/drawing/2014/main" id="{93625727-5947-5A4C-9913-8B28BFE6A890}"/>
              </a:ext>
            </a:extLst>
          </p:cNvPr>
          <p:cNvSpPr>
            <a:spLocks noGrp="1"/>
          </p:cNvSpPr>
          <p:nvPr>
            <p:ph type="sldNum" idx="12"/>
          </p:nvPr>
        </p:nvSpPr>
        <p:spPr/>
        <p:txBody>
          <a:bodyPr/>
          <a:lstStyle/>
          <a:p>
            <a:fld id="{00000000-1234-1234-1234-123412341234}" type="slidenum">
              <a:rPr lang="en-US" smtClean="0"/>
              <a:pPr/>
              <a:t>122</a:t>
            </a:fld>
            <a:endParaRPr lang="en-US"/>
          </a:p>
        </p:txBody>
      </p:sp>
    </p:spTree>
    <p:extLst>
      <p:ext uri="{BB962C8B-B14F-4D97-AF65-F5344CB8AC3E}">
        <p14:creationId xmlns:p14="http://schemas.microsoft.com/office/powerpoint/2010/main" val="22549432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E0EB-CBBE-A146-AAC1-68FCBB99082A}"/>
              </a:ext>
            </a:extLst>
          </p:cNvPr>
          <p:cNvSpPr>
            <a:spLocks noGrp="1"/>
          </p:cNvSpPr>
          <p:nvPr>
            <p:ph type="title"/>
          </p:nvPr>
        </p:nvSpPr>
        <p:spPr/>
        <p:txBody>
          <a:bodyPr/>
          <a:lstStyle/>
          <a:p>
            <a:r>
              <a:rPr lang="en-US"/>
              <a:t>Core Components of k8s</a:t>
            </a:r>
          </a:p>
        </p:txBody>
      </p:sp>
      <p:sp>
        <p:nvSpPr>
          <p:cNvPr id="3" name="Text Placeholder 2">
            <a:extLst>
              <a:ext uri="{FF2B5EF4-FFF2-40B4-BE49-F238E27FC236}">
                <a16:creationId xmlns:a16="http://schemas.microsoft.com/office/drawing/2014/main" id="{FCA71D91-AAD4-254F-A4E5-14ED9720EB8B}"/>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When you deploy Kubernetes, you get a cluster.</a:t>
            </a:r>
          </a:p>
          <a:p>
            <a:pPr marL="514350" indent="-285750">
              <a:buClrTx/>
              <a:buSzPct val="100000"/>
              <a:buFont typeface="Arial" panose="020B0604020202020204" pitchFamily="34" charset="0"/>
              <a:buChar char="●"/>
            </a:pPr>
            <a:r>
              <a:rPr lang="en-US" dirty="0">
                <a:solidFill>
                  <a:schemeClr val="tx1">
                    <a:lumMod val="50000"/>
                  </a:schemeClr>
                </a:solidFill>
              </a:rPr>
              <a:t>A Kubernetes cluster consists of a set of worker machines, called nodes, that run containerized applications. Every cluster has at least one worker node.</a:t>
            </a:r>
          </a:p>
          <a:p>
            <a:pPr marL="514350" indent="-285750">
              <a:buClrTx/>
              <a:buSzPct val="100000"/>
              <a:buFont typeface="Arial" panose="020B0604020202020204" pitchFamily="34" charset="0"/>
              <a:buChar char="●"/>
            </a:pPr>
            <a:r>
              <a:rPr lang="en-US" dirty="0">
                <a:solidFill>
                  <a:schemeClr val="tx1">
                    <a:lumMod val="50000"/>
                  </a:schemeClr>
                </a:solidFill>
              </a:rPr>
              <a:t>The worker node(s) host the Pods that are the components of the application workload.</a:t>
            </a:r>
          </a:p>
          <a:p>
            <a:pPr marL="514350" indent="-285750">
              <a:buClrTx/>
              <a:buSzPct val="100000"/>
              <a:buFont typeface="Arial" panose="020B0604020202020204" pitchFamily="34" charset="0"/>
              <a:buChar char="●"/>
            </a:pPr>
            <a:r>
              <a:rPr lang="en-US" dirty="0">
                <a:solidFill>
                  <a:schemeClr val="tx1">
                    <a:lumMod val="50000"/>
                  </a:schemeClr>
                </a:solidFill>
              </a:rPr>
              <a:t>The control plane manages the worker nodes and the Pods in the cluster. </a:t>
            </a:r>
          </a:p>
          <a:p>
            <a:pPr marL="514350" indent="-285750">
              <a:buClrTx/>
              <a:buSzPct val="10000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EEA90B67-32F1-EE4A-85F2-438263F1F44D}"/>
              </a:ext>
            </a:extLst>
          </p:cNvPr>
          <p:cNvSpPr>
            <a:spLocks noGrp="1"/>
          </p:cNvSpPr>
          <p:nvPr>
            <p:ph type="sldNum" idx="12"/>
          </p:nvPr>
        </p:nvSpPr>
        <p:spPr/>
        <p:txBody>
          <a:bodyPr/>
          <a:lstStyle/>
          <a:p>
            <a:fld id="{00000000-1234-1234-1234-123412341234}" type="slidenum">
              <a:rPr lang="en-US" smtClean="0"/>
              <a:pPr/>
              <a:t>123</a:t>
            </a:fld>
            <a:endParaRPr lang="en-US"/>
          </a:p>
        </p:txBody>
      </p:sp>
    </p:spTree>
    <p:extLst>
      <p:ext uri="{BB962C8B-B14F-4D97-AF65-F5344CB8AC3E}">
        <p14:creationId xmlns:p14="http://schemas.microsoft.com/office/powerpoint/2010/main" val="265881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BEA86-F2A1-A04F-B51B-1416F23016FA}"/>
              </a:ext>
            </a:extLst>
          </p:cNvPr>
          <p:cNvSpPr>
            <a:spLocks noGrp="1"/>
          </p:cNvSpPr>
          <p:nvPr>
            <p:ph type="title"/>
          </p:nvPr>
        </p:nvSpPr>
        <p:spPr/>
        <p:txBody>
          <a:bodyPr/>
          <a:lstStyle/>
          <a:p>
            <a:r>
              <a:rPr lang="en-US"/>
              <a:t>k8s Resource/Manifest</a:t>
            </a:r>
          </a:p>
        </p:txBody>
      </p:sp>
      <p:sp>
        <p:nvSpPr>
          <p:cNvPr id="3" name="Text Placeholder 2">
            <a:extLst>
              <a:ext uri="{FF2B5EF4-FFF2-40B4-BE49-F238E27FC236}">
                <a16:creationId xmlns:a16="http://schemas.microsoft.com/office/drawing/2014/main" id="{C23753EE-F9E1-5F4B-B184-3AA1577FC21A}"/>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Kubernetes manifests are text files, usually written in YAML</a:t>
            </a:r>
          </a:p>
          <a:p>
            <a:pPr marL="514350" indent="-285750">
              <a:buClrTx/>
              <a:buSzPct val="100000"/>
              <a:buFont typeface="Arial" panose="020B0604020202020204" pitchFamily="34" charset="0"/>
              <a:buChar char="●"/>
            </a:pPr>
            <a:r>
              <a:rPr lang="en-US" dirty="0">
                <a:solidFill>
                  <a:schemeClr val="tx1">
                    <a:lumMod val="50000"/>
                  </a:schemeClr>
                </a:solidFill>
              </a:rPr>
              <a:t>They are used to create, modify and delete Kubernetes resources</a:t>
            </a:r>
          </a:p>
        </p:txBody>
      </p:sp>
      <p:sp>
        <p:nvSpPr>
          <p:cNvPr id="4" name="Slide Number Placeholder 3">
            <a:extLst>
              <a:ext uri="{FF2B5EF4-FFF2-40B4-BE49-F238E27FC236}">
                <a16:creationId xmlns:a16="http://schemas.microsoft.com/office/drawing/2014/main" id="{7FC98FAE-CBAB-6F46-B870-91697AED51D7}"/>
              </a:ext>
            </a:extLst>
          </p:cNvPr>
          <p:cNvSpPr>
            <a:spLocks noGrp="1"/>
          </p:cNvSpPr>
          <p:nvPr>
            <p:ph type="sldNum" idx="12"/>
          </p:nvPr>
        </p:nvSpPr>
        <p:spPr/>
        <p:txBody>
          <a:bodyPr/>
          <a:lstStyle/>
          <a:p>
            <a:fld id="{00000000-1234-1234-1234-123412341234}" type="slidenum">
              <a:rPr lang="en-US" smtClean="0"/>
              <a:pPr/>
              <a:t>124</a:t>
            </a:fld>
            <a:endParaRPr lang="en-US"/>
          </a:p>
        </p:txBody>
      </p:sp>
    </p:spTree>
    <p:extLst>
      <p:ext uri="{BB962C8B-B14F-4D97-AF65-F5344CB8AC3E}">
        <p14:creationId xmlns:p14="http://schemas.microsoft.com/office/powerpoint/2010/main" val="200827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6" name="Google Shape;157;p26">
            <a:extLst>
              <a:ext uri="{FF2B5EF4-FFF2-40B4-BE49-F238E27FC236}">
                <a16:creationId xmlns:a16="http://schemas.microsoft.com/office/drawing/2014/main" id="{FEA7BC9C-287D-447D-8382-DA8CE6239C48}"/>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Kubernetes Architecture</a:t>
            </a:r>
            <a:endParaRPr dirty="0">
              <a:latin typeface="Helvetica Neue"/>
              <a:ea typeface="Helvetica Neue"/>
              <a:cs typeface="Helvetica Neue"/>
              <a:sym typeface="Helvetica Neue"/>
            </a:endParaRPr>
          </a:p>
        </p:txBody>
      </p:sp>
      <p:sp>
        <p:nvSpPr>
          <p:cNvPr id="730" name="Google Shape;730;p109"/>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indent="-330192">
              <a:buClrTx/>
              <a:buSzPct val="100000"/>
              <a:buFont typeface="Arial" panose="020B0604020202020204" pitchFamily="34" charset="0"/>
              <a:buChar char="●"/>
            </a:pPr>
            <a:r>
              <a:rPr lang="en" dirty="0">
                <a:solidFill>
                  <a:schemeClr val="tx1">
                    <a:lumMod val="50000"/>
                  </a:schemeClr>
                </a:solidFill>
              </a:rPr>
              <a:t>Kubernetes automates and monitors the lifecycle of a stateless application</a:t>
            </a:r>
            <a:endParaRPr dirty="0">
              <a:solidFill>
                <a:schemeClr val="tx1">
                  <a:lumMod val="50000"/>
                </a:schemeClr>
              </a:solidFill>
            </a:endParaRPr>
          </a:p>
          <a:p>
            <a:pPr indent="-330192">
              <a:buClrTx/>
              <a:buSzPct val="100000"/>
              <a:buFont typeface="Arial" panose="020B0604020202020204" pitchFamily="34" charset="0"/>
              <a:buChar char="●"/>
            </a:pPr>
            <a:r>
              <a:rPr lang="en" dirty="0">
                <a:solidFill>
                  <a:schemeClr val="tx1">
                    <a:lumMod val="50000"/>
                  </a:schemeClr>
                </a:solidFill>
              </a:rPr>
              <a:t>It can scale the app up or down and ensure it keeps running</a:t>
            </a:r>
            <a:endParaRPr dirty="0">
              <a:solidFill>
                <a:schemeClr val="tx1">
                  <a:lumMod val="50000"/>
                </a:schemeClr>
              </a:solidFill>
            </a:endParaRPr>
          </a:p>
          <a:p>
            <a:pPr indent="-330192">
              <a:buClrTx/>
              <a:buSzPct val="100000"/>
              <a:buFont typeface="Arial" panose="020B0604020202020204" pitchFamily="34" charset="0"/>
              <a:buChar char="●"/>
            </a:pPr>
            <a:r>
              <a:rPr lang="en" dirty="0">
                <a:solidFill>
                  <a:schemeClr val="tx1">
                    <a:lumMod val="50000"/>
                  </a:schemeClr>
                </a:solidFill>
              </a:rPr>
              <a:t>Kubernetes cluster consists of computers called nodes </a:t>
            </a:r>
            <a:endParaRPr dirty="0">
              <a:solidFill>
                <a:schemeClr val="tx1">
                  <a:lumMod val="50000"/>
                </a:schemeClr>
              </a:solidFill>
            </a:endParaRPr>
          </a:p>
          <a:p>
            <a:pPr indent="-330192">
              <a:buClrTx/>
              <a:buSzPct val="100000"/>
              <a:buFont typeface="Arial" panose="020B0604020202020204" pitchFamily="34" charset="0"/>
              <a:buChar char="●"/>
            </a:pPr>
            <a:r>
              <a:rPr lang="en" dirty="0">
                <a:solidFill>
                  <a:schemeClr val="tx1">
                    <a:lumMod val="50000"/>
                  </a:schemeClr>
                </a:solidFill>
              </a:rPr>
              <a:t>The basic unit of work in kubernetes is called a pod, which is a group of one or more containers</a:t>
            </a:r>
            <a:endParaRPr dirty="0">
              <a:solidFill>
                <a:schemeClr val="tx1">
                  <a:lumMod val="50000"/>
                </a:schemeClr>
              </a:solidFill>
            </a:endParaRPr>
          </a:p>
          <a:p>
            <a:pPr indent="-330192">
              <a:buClrTx/>
              <a:buSzPct val="100000"/>
              <a:buFont typeface="Arial" panose="020B0604020202020204" pitchFamily="34" charset="0"/>
              <a:buChar char="●"/>
            </a:pPr>
            <a:r>
              <a:rPr lang="en" dirty="0">
                <a:solidFill>
                  <a:schemeClr val="tx1">
                    <a:lumMod val="50000"/>
                  </a:schemeClr>
                </a:solidFill>
              </a:rPr>
              <a:t>Kubernetes can be divided into planes  </a:t>
            </a:r>
            <a:endParaRPr dirty="0">
              <a:solidFill>
                <a:schemeClr val="tx1">
                  <a:lumMod val="50000"/>
                </a:schemeClr>
              </a:solidFill>
            </a:endParaRPr>
          </a:p>
          <a:p>
            <a:pPr lvl="1" indent="-330192">
              <a:spcBef>
                <a:spcPts val="0"/>
              </a:spcBef>
              <a:buClrTx/>
              <a:buSzPct val="100000"/>
              <a:buFont typeface="Wingdings" panose="05000000000000000000" pitchFamily="2" charset="2"/>
              <a:buChar char="Ø"/>
            </a:pPr>
            <a:r>
              <a:rPr lang="en" sz="1300" dirty="0">
                <a:solidFill>
                  <a:schemeClr val="tx1">
                    <a:lumMod val="50000"/>
                  </a:schemeClr>
                </a:solidFill>
              </a:rPr>
              <a:t>Control plane - the actual pods that the kubernetes core components runs on, exposing the api, etc...</a:t>
            </a:r>
            <a:endParaRPr sz="1300" dirty="0">
              <a:solidFill>
                <a:schemeClr val="tx1">
                  <a:lumMod val="50000"/>
                </a:schemeClr>
              </a:solidFill>
            </a:endParaRPr>
          </a:p>
          <a:p>
            <a:pPr lvl="1" indent="-330192">
              <a:spcBef>
                <a:spcPts val="0"/>
              </a:spcBef>
              <a:buClrTx/>
              <a:buSzPct val="100000"/>
              <a:buFont typeface="Wingdings" panose="05000000000000000000" pitchFamily="2" charset="2"/>
              <a:buChar char="Ø"/>
            </a:pPr>
            <a:r>
              <a:rPr lang="en" sz="1300" dirty="0">
                <a:solidFill>
                  <a:schemeClr val="tx1">
                    <a:lumMod val="50000"/>
                  </a:schemeClr>
                </a:solidFill>
              </a:rPr>
              <a:t>Data Plane - everything else meaning the nodes and pods which the application runs on</a:t>
            </a:r>
            <a:endParaRPr sz="1300" dirty="0">
              <a:solidFill>
                <a:schemeClr val="tx1">
                  <a:lumMod val="50000"/>
                </a:schemeClr>
              </a:solidFill>
            </a:endParaRPr>
          </a:p>
        </p:txBody>
      </p:sp>
      <p:sp>
        <p:nvSpPr>
          <p:cNvPr id="4" name="Slide Number Placeholder 3">
            <a:extLst>
              <a:ext uri="{FF2B5EF4-FFF2-40B4-BE49-F238E27FC236}">
                <a16:creationId xmlns:a16="http://schemas.microsoft.com/office/drawing/2014/main" id="{1AB01804-093A-40DB-9AE9-589BA12DA120}"/>
              </a:ext>
            </a:extLst>
          </p:cNvPr>
          <p:cNvSpPr>
            <a:spLocks noGrp="1"/>
          </p:cNvSpPr>
          <p:nvPr>
            <p:ph type="sldNum" idx="12"/>
          </p:nvPr>
        </p:nvSpPr>
        <p:spPr/>
        <p:txBody>
          <a:bodyPr/>
          <a:lstStyle/>
          <a:p>
            <a:pPr algn="ctr"/>
            <a:fld id="{00000000-1234-1234-1234-123412341234}" type="slidenum">
              <a:rPr lang="en-US" smtClean="0"/>
              <a:pPr algn="ctr"/>
              <a:t>125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6" name="Google Shape;157;p26">
            <a:extLst>
              <a:ext uri="{FF2B5EF4-FFF2-40B4-BE49-F238E27FC236}">
                <a16:creationId xmlns:a16="http://schemas.microsoft.com/office/drawing/2014/main" id="{2D9FCC48-FD3F-4A94-8E9F-CF4CD79D855C}"/>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Kubernetes Architecture</a:t>
            </a:r>
            <a:endParaRPr dirty="0">
              <a:latin typeface="Helvetica Neue"/>
              <a:ea typeface="Helvetica Neue"/>
              <a:cs typeface="Helvetica Neue"/>
              <a:sym typeface="Helvetica Neue"/>
            </a:endParaRPr>
          </a:p>
        </p:txBody>
      </p:sp>
      <p:sp>
        <p:nvSpPr>
          <p:cNvPr id="736" name="Google Shape;736;p110"/>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marL="742939" indent="-285750">
              <a:buClrTx/>
              <a:buSzPct val="100000"/>
              <a:buFont typeface="Arial" panose="020B0604020202020204" pitchFamily="34" charset="0"/>
              <a:buChar char="●"/>
            </a:pPr>
            <a:endParaRPr dirty="0">
              <a:solidFill>
                <a:schemeClr val="dk1"/>
              </a:solidFill>
            </a:endParaRPr>
          </a:p>
          <a:p>
            <a:pPr marL="514350" indent="-285750">
              <a:lnSpc>
                <a:spcPct val="100000"/>
              </a:lnSpc>
              <a:buClrTx/>
              <a:buSzPct val="100000"/>
              <a:buFont typeface="Arial" panose="020B0604020202020204" pitchFamily="34" charset="0"/>
              <a:buChar char="●"/>
            </a:pPr>
            <a:r>
              <a:rPr lang="en" dirty="0">
                <a:solidFill>
                  <a:schemeClr val="dk1"/>
                </a:solidFill>
              </a:rPr>
              <a:t>In short, control plane is what monitors the cluster, schedules the work, makes the changes, etc…</a:t>
            </a:r>
            <a:endParaRPr dirty="0">
              <a:solidFill>
                <a:schemeClr val="dk1"/>
              </a:solidFill>
            </a:endParaRPr>
          </a:p>
          <a:p>
            <a:pPr marL="514350" indent="-285750">
              <a:lnSpc>
                <a:spcPct val="100000"/>
              </a:lnSpc>
              <a:buClrTx/>
              <a:buSzPct val="100000"/>
              <a:buFont typeface="Arial" panose="020B0604020202020204" pitchFamily="34" charset="0"/>
              <a:buChar char="●"/>
            </a:pPr>
            <a:r>
              <a:rPr lang="en" dirty="0">
                <a:solidFill>
                  <a:schemeClr val="dk1"/>
                </a:solidFill>
              </a:rPr>
              <a:t>The nodes are what actually do the real work, report back to the master, and watch for changes</a:t>
            </a:r>
            <a:endParaRPr dirty="0">
              <a:solidFill>
                <a:schemeClr val="dk1"/>
              </a:solidFill>
            </a:endParaRPr>
          </a:p>
          <a:p>
            <a:pPr marL="285750" indent="-285750">
              <a:buClrTx/>
              <a:buSzPct val="100000"/>
              <a:buFont typeface="Arial" panose="020B0604020202020204" pitchFamily="34" charset="0"/>
              <a:buChar char="●"/>
            </a:pPr>
            <a:endParaRPr dirty="0">
              <a:solidFill>
                <a:schemeClr val="dk1"/>
              </a:solidFill>
            </a:endParaRPr>
          </a:p>
          <a:p>
            <a:pPr marL="285750" indent="-285750">
              <a:buClrTx/>
              <a:buSzPct val="100000"/>
              <a:buFont typeface="Arial" panose="020B0604020202020204" pitchFamily="34" charset="0"/>
              <a:buChar char="●"/>
            </a:pPr>
            <a:endParaRPr dirty="0">
              <a:solidFill>
                <a:schemeClr val="dk1"/>
              </a:solidFill>
            </a:endParaRPr>
          </a:p>
          <a:p>
            <a:pPr marL="742939" indent="-285750">
              <a:buClrTx/>
              <a:buSzPct val="100000"/>
              <a:buFont typeface="Arial" panose="020B0604020202020204" pitchFamily="34" charset="0"/>
              <a:buChar char="●"/>
            </a:pPr>
            <a:endParaRPr dirty="0">
              <a:solidFill>
                <a:schemeClr val="dk1"/>
              </a:solidFill>
            </a:endParaRPr>
          </a:p>
        </p:txBody>
      </p:sp>
      <p:sp>
        <p:nvSpPr>
          <p:cNvPr id="4" name="Slide Number Placeholder 3">
            <a:extLst>
              <a:ext uri="{FF2B5EF4-FFF2-40B4-BE49-F238E27FC236}">
                <a16:creationId xmlns:a16="http://schemas.microsoft.com/office/drawing/2014/main" id="{BCA71FEE-2B25-40BF-A18D-17646BFC925F}"/>
              </a:ext>
            </a:extLst>
          </p:cNvPr>
          <p:cNvSpPr>
            <a:spLocks noGrp="1"/>
          </p:cNvSpPr>
          <p:nvPr>
            <p:ph type="sldNum" idx="12"/>
          </p:nvPr>
        </p:nvSpPr>
        <p:spPr/>
        <p:txBody>
          <a:bodyPr/>
          <a:lstStyle/>
          <a:p>
            <a:pPr algn="ctr"/>
            <a:fld id="{00000000-1234-1234-1234-123412341234}" type="slidenum">
              <a:rPr lang="en-US" smtClean="0"/>
              <a:pPr algn="ctr"/>
              <a:t>126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6" name="Google Shape;157;p26">
            <a:extLst>
              <a:ext uri="{FF2B5EF4-FFF2-40B4-BE49-F238E27FC236}">
                <a16:creationId xmlns:a16="http://schemas.microsoft.com/office/drawing/2014/main" id="{D91C700C-EA16-4460-B6FE-032C5C5912CE}"/>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Kubernetes Control Plane &amp; Data Plane</a:t>
            </a:r>
            <a:endParaRPr dirty="0">
              <a:latin typeface="Helvetica Neue"/>
              <a:ea typeface="Helvetica Neue"/>
              <a:cs typeface="Helvetica Neue"/>
              <a:sym typeface="Helvetica Neue"/>
            </a:endParaRPr>
          </a:p>
        </p:txBody>
      </p:sp>
      <p:sp>
        <p:nvSpPr>
          <p:cNvPr id="742" name="Google Shape;742;p111"/>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marL="514350" indent="-285750">
              <a:spcBef>
                <a:spcPts val="1000"/>
              </a:spcBef>
              <a:buClrTx/>
              <a:buSzPct val="100000"/>
              <a:buFont typeface="Arial" panose="020B0604020202020204" pitchFamily="34" charset="0"/>
              <a:buChar char="●"/>
            </a:pPr>
            <a:r>
              <a:rPr lang="en" dirty="0">
                <a:solidFill>
                  <a:schemeClr val="tx1">
                    <a:lumMod val="50000"/>
                  </a:schemeClr>
                </a:solidFill>
              </a:rPr>
              <a:t>Kubernetes is actually a collection of pods implementing the k8s api and the cluster orchestration logic (AKA the Kubernetes control plane)</a:t>
            </a:r>
            <a:endParaRPr dirty="0">
              <a:solidFill>
                <a:schemeClr val="tx1">
                  <a:lumMod val="50000"/>
                </a:schemeClr>
              </a:solidFill>
            </a:endParaRPr>
          </a:p>
          <a:p>
            <a:pPr marL="514350" indent="-285750">
              <a:spcBef>
                <a:spcPts val="1000"/>
              </a:spcBef>
              <a:buClrTx/>
              <a:buSzPct val="100000"/>
              <a:buFont typeface="Arial" panose="020B0604020202020204" pitchFamily="34" charset="0"/>
              <a:buChar char="●"/>
            </a:pPr>
            <a:r>
              <a:rPr lang="en" dirty="0">
                <a:solidFill>
                  <a:schemeClr val="tx1">
                    <a:lumMod val="50000"/>
                  </a:schemeClr>
                </a:solidFill>
              </a:rPr>
              <a:t>The application/data plane is everything else, meaning all the nodes that host all the pods that the application runs on</a:t>
            </a:r>
            <a:endParaRPr dirty="0">
              <a:solidFill>
                <a:schemeClr val="tx1">
                  <a:lumMod val="50000"/>
                </a:schemeClr>
              </a:solidFill>
            </a:endParaRPr>
          </a:p>
          <a:p>
            <a:pPr marL="514350" indent="-285750">
              <a:spcBef>
                <a:spcPts val="1000"/>
              </a:spcBef>
              <a:buClrTx/>
              <a:buSzPct val="100000"/>
              <a:buFont typeface="Arial" panose="020B0604020202020204" pitchFamily="34" charset="0"/>
              <a:buChar char="●"/>
            </a:pPr>
            <a:r>
              <a:rPr lang="en" dirty="0">
                <a:solidFill>
                  <a:schemeClr val="tx1">
                    <a:lumMod val="50000"/>
                  </a:schemeClr>
                </a:solidFill>
              </a:rPr>
              <a:t>The </a:t>
            </a:r>
            <a:r>
              <a:rPr lang="en" i="1" dirty="0">
                <a:solidFill>
                  <a:schemeClr val="tx1">
                    <a:lumMod val="50000"/>
                  </a:schemeClr>
                </a:solidFill>
              </a:rPr>
              <a:t>controllers </a:t>
            </a:r>
            <a:r>
              <a:rPr lang="en" dirty="0">
                <a:solidFill>
                  <a:schemeClr val="tx1">
                    <a:lumMod val="50000"/>
                  </a:schemeClr>
                </a:solidFill>
              </a:rPr>
              <a:t>of the control plane implement control loops that repeatedly compare the desired state of the cluster to its actual state </a:t>
            </a:r>
            <a:endParaRPr dirty="0">
              <a:solidFill>
                <a:schemeClr val="tx1">
                  <a:lumMod val="50000"/>
                </a:schemeClr>
              </a:solidFill>
            </a:endParaRPr>
          </a:p>
          <a:p>
            <a:pPr marL="514350" indent="-285750">
              <a:spcBef>
                <a:spcPts val="1000"/>
              </a:spcBef>
              <a:buClrTx/>
              <a:buSzPct val="100000"/>
              <a:buFont typeface="Arial" panose="020B0604020202020204" pitchFamily="34" charset="0"/>
              <a:buChar char="●"/>
            </a:pPr>
            <a:r>
              <a:rPr lang="en" dirty="0">
                <a:solidFill>
                  <a:schemeClr val="tx1">
                    <a:lumMod val="50000"/>
                  </a:schemeClr>
                </a:solidFill>
              </a:rPr>
              <a:t>When the state of the cluster changes, controllers take action to bring it back inline with desired state</a:t>
            </a:r>
            <a:endParaRPr dirty="0">
              <a:solidFill>
                <a:schemeClr val="tx1">
                  <a:lumMod val="50000"/>
                </a:schemeClr>
              </a:solidFill>
            </a:endParaRPr>
          </a:p>
          <a:p>
            <a:pPr marL="742939" indent="-285750">
              <a:spcBef>
                <a:spcPts val="1000"/>
              </a:spcBef>
              <a:spcAft>
                <a:spcPts val="1000"/>
              </a:spcAft>
              <a:buClrTx/>
              <a:buSzPct val="100000"/>
              <a:buFont typeface="Arial" panose="020B0604020202020204" pitchFamily="34" charset="0"/>
              <a:buChar char="●"/>
            </a:pPr>
            <a:endParaRPr dirty="0">
              <a:solidFill>
                <a:schemeClr val="tx1">
                  <a:lumMod val="50000"/>
                </a:schemeClr>
              </a:solidFill>
            </a:endParaRPr>
          </a:p>
        </p:txBody>
      </p:sp>
      <p:sp>
        <p:nvSpPr>
          <p:cNvPr id="4" name="Slide Number Placeholder 3">
            <a:extLst>
              <a:ext uri="{FF2B5EF4-FFF2-40B4-BE49-F238E27FC236}">
                <a16:creationId xmlns:a16="http://schemas.microsoft.com/office/drawing/2014/main" id="{691D2983-AEFB-4F18-B815-0827202A6EBB}"/>
              </a:ext>
            </a:extLst>
          </p:cNvPr>
          <p:cNvSpPr>
            <a:spLocks noGrp="1"/>
          </p:cNvSpPr>
          <p:nvPr>
            <p:ph type="sldNum" idx="12"/>
          </p:nvPr>
        </p:nvSpPr>
        <p:spPr/>
        <p:txBody>
          <a:bodyPr/>
          <a:lstStyle/>
          <a:p>
            <a:pPr algn="ctr"/>
            <a:fld id="{00000000-1234-1234-1234-123412341234}" type="slidenum">
              <a:rPr lang="en-US" smtClean="0"/>
              <a:pPr algn="ctr"/>
              <a:t>127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6" name="Google Shape;157;p26">
            <a:extLst>
              <a:ext uri="{FF2B5EF4-FFF2-40B4-BE49-F238E27FC236}">
                <a16:creationId xmlns:a16="http://schemas.microsoft.com/office/drawing/2014/main" id="{BF06FE0D-AFE5-4638-BB6C-629A9AAFD6C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Declarative and Desired State</a:t>
            </a:r>
            <a:endParaRPr dirty="0">
              <a:latin typeface="Helvetica Neue"/>
              <a:ea typeface="Helvetica Neue"/>
              <a:cs typeface="Helvetica Neue"/>
              <a:sym typeface="Helvetica Neue"/>
            </a:endParaRPr>
          </a:p>
        </p:txBody>
      </p:sp>
      <p:sp>
        <p:nvSpPr>
          <p:cNvPr id="787" name="Google Shape;787;p115"/>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indent="-330192">
              <a:buClrTx/>
              <a:buSzPts val="1600"/>
              <a:buFont typeface="Arial" panose="020B0604020202020204" pitchFamily="34" charset="0"/>
              <a:buChar char="●"/>
            </a:pPr>
            <a:r>
              <a:rPr lang="en" dirty="0">
                <a:solidFill>
                  <a:schemeClr val="tx1">
                    <a:lumMod val="50000"/>
                  </a:schemeClr>
                </a:solidFill>
              </a:rPr>
              <a:t>Kubernetes supports a declarative model – we can send the api a yaml file in a declarative form</a:t>
            </a:r>
            <a:endParaRPr dirty="0">
              <a:solidFill>
                <a:schemeClr val="tx1">
                  <a:lumMod val="50000"/>
                </a:schemeClr>
              </a:solidFill>
            </a:endParaRPr>
          </a:p>
          <a:p>
            <a:pPr indent="-330192">
              <a:buClrTx/>
              <a:buSzPts val="1600"/>
              <a:buFont typeface="Arial" panose="020B0604020202020204" pitchFamily="34" charset="0"/>
              <a:buChar char="●"/>
            </a:pPr>
            <a:r>
              <a:rPr lang="en" dirty="0">
                <a:solidFill>
                  <a:schemeClr val="tx1">
                    <a:lumMod val="50000"/>
                  </a:schemeClr>
                </a:solidFill>
              </a:rPr>
              <a:t>Desired state means that we specify in the yaml file our desired state and the cluster takes responsibility to make sure it will happen</a:t>
            </a:r>
            <a:endParaRPr dirty="0">
              <a:solidFill>
                <a:schemeClr val="tx1">
                  <a:lumMod val="50000"/>
                </a:schemeClr>
              </a:solidFill>
            </a:endParaRPr>
          </a:p>
          <a:p>
            <a:pPr indent="-330192">
              <a:buClrTx/>
              <a:buSzPts val="1600"/>
              <a:buFont typeface="Arial" panose="020B0604020202020204" pitchFamily="34" charset="0"/>
              <a:buChar char="●"/>
            </a:pPr>
            <a:r>
              <a:rPr lang="en" dirty="0">
                <a:solidFill>
                  <a:schemeClr val="tx1">
                    <a:lumMod val="50000"/>
                  </a:schemeClr>
                </a:solidFill>
              </a:rPr>
              <a:t>We describe the desired state using a yaml or json file that serves as a record of intent, but we do not specify how to get there (this is kubernetes responsibility to get us there)</a:t>
            </a:r>
            <a:endParaRPr dirty="0">
              <a:solidFill>
                <a:schemeClr val="tx1">
                  <a:lumMod val="50000"/>
                </a:schemeClr>
              </a:solidFill>
            </a:endParaRPr>
          </a:p>
          <a:p>
            <a:pPr indent="-330192">
              <a:buClrTx/>
              <a:buSzPts val="1600"/>
              <a:buFont typeface="Arial" panose="020B0604020202020204" pitchFamily="34" charset="0"/>
              <a:buChar char="●"/>
            </a:pPr>
            <a:r>
              <a:rPr lang="en" dirty="0">
                <a:solidFill>
                  <a:schemeClr val="tx1">
                    <a:lumMod val="50000"/>
                  </a:schemeClr>
                </a:solidFill>
              </a:rPr>
              <a:t>Things could change or go wrong over the lifetime of the cluster (node failing, etc…), Kubernetes is responsible to always make sure that the desired state is kept intact</a:t>
            </a:r>
            <a:endParaRPr dirty="0">
              <a:solidFill>
                <a:schemeClr val="tx1">
                  <a:lumMod val="50000"/>
                </a:schemeClr>
              </a:solidFill>
            </a:endParaRPr>
          </a:p>
          <a:p>
            <a:pPr indent="-330192">
              <a:buClrTx/>
              <a:buSzPts val="1600"/>
              <a:buFont typeface="Arial" panose="020B0604020202020204" pitchFamily="34" charset="0"/>
              <a:buChar char="●"/>
            </a:pPr>
            <a:r>
              <a:rPr lang="en" dirty="0">
                <a:solidFill>
                  <a:schemeClr val="tx1">
                    <a:lumMod val="50000"/>
                  </a:schemeClr>
                </a:solidFill>
              </a:rPr>
              <a:t>Kubernetes control plane controllers are always running in a loop and checking that the actual state of the cluster matches the desired state, so that if any error occurs they kick in and rectify the cluster  </a:t>
            </a:r>
            <a:endParaRPr dirty="0">
              <a:solidFill>
                <a:schemeClr val="tx1">
                  <a:lumMod val="50000"/>
                </a:schemeClr>
              </a:solidFill>
            </a:endParaRPr>
          </a:p>
          <a:p>
            <a:pPr marL="742939" indent="-285750">
              <a:lnSpc>
                <a:spcPct val="115000"/>
              </a:lnSpc>
              <a:buClrTx/>
              <a:buFont typeface="Arial" panose="020B0604020202020204" pitchFamily="34" charset="0"/>
              <a:buChar char="●"/>
            </a:pPr>
            <a:endParaRPr dirty="0">
              <a:solidFill>
                <a:schemeClr val="tx1">
                  <a:lumMod val="50000"/>
                </a:schemeClr>
              </a:solidFill>
            </a:endParaRPr>
          </a:p>
          <a:p>
            <a:pPr marL="285750" indent="-285750">
              <a:buClrTx/>
              <a:buFont typeface="Arial" panose="020B0604020202020204" pitchFamily="34" charset="0"/>
              <a:buChar char="●"/>
            </a:pPr>
            <a:endParaRPr dirty="0">
              <a:solidFill>
                <a:schemeClr val="tx1">
                  <a:lumMod val="50000"/>
                </a:schemeClr>
              </a:solidFill>
            </a:endParaRPr>
          </a:p>
          <a:p>
            <a:pPr marL="285750" indent="-285750">
              <a:buClrTx/>
              <a:buFont typeface="Arial" panose="020B0604020202020204" pitchFamily="34" charset="0"/>
              <a:buChar char="●"/>
            </a:pPr>
            <a:endParaRPr dirty="0">
              <a:solidFill>
                <a:schemeClr val="tx1">
                  <a:lumMod val="50000"/>
                </a:schemeClr>
              </a:solidFill>
            </a:endParaRPr>
          </a:p>
          <a:p>
            <a:pPr marL="742939" indent="-285750">
              <a:buClrTx/>
              <a:buFont typeface="Arial" panose="020B0604020202020204" pitchFamily="34" charset="0"/>
              <a:buChar char="●"/>
            </a:pPr>
            <a:endParaRPr dirty="0">
              <a:solidFill>
                <a:schemeClr val="tx1">
                  <a:lumMod val="50000"/>
                </a:schemeClr>
              </a:solidFill>
            </a:endParaRPr>
          </a:p>
        </p:txBody>
      </p:sp>
      <p:sp>
        <p:nvSpPr>
          <p:cNvPr id="4" name="Slide Number Placeholder 3">
            <a:extLst>
              <a:ext uri="{FF2B5EF4-FFF2-40B4-BE49-F238E27FC236}">
                <a16:creationId xmlns:a16="http://schemas.microsoft.com/office/drawing/2014/main" id="{36CEE7F8-8739-4432-94B7-9824E6AEBBAD}"/>
              </a:ext>
            </a:extLst>
          </p:cNvPr>
          <p:cNvSpPr>
            <a:spLocks noGrp="1"/>
          </p:cNvSpPr>
          <p:nvPr>
            <p:ph type="sldNum" idx="12"/>
          </p:nvPr>
        </p:nvSpPr>
        <p:spPr/>
        <p:txBody>
          <a:bodyPr/>
          <a:lstStyle/>
          <a:p>
            <a:pPr algn="ctr"/>
            <a:fld id="{00000000-1234-1234-1234-123412341234}" type="slidenum">
              <a:rPr lang="en-US" smtClean="0"/>
              <a:pPr algn="ctr"/>
              <a:t>128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6" name="Google Shape;157;p26">
            <a:extLst>
              <a:ext uri="{FF2B5EF4-FFF2-40B4-BE49-F238E27FC236}">
                <a16:creationId xmlns:a16="http://schemas.microsoft.com/office/drawing/2014/main" id="{62CA0451-BCFC-4E73-96C4-950964C7B962}"/>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Reconciling state</a:t>
            </a:r>
            <a:endParaRPr dirty="0">
              <a:latin typeface="Helvetica Neue"/>
              <a:ea typeface="Helvetica Neue"/>
              <a:cs typeface="Helvetica Neue"/>
              <a:sym typeface="Helvetica Neue"/>
            </a:endParaRPr>
          </a:p>
        </p:txBody>
      </p:sp>
      <p:sp>
        <p:nvSpPr>
          <p:cNvPr id="793" name="Google Shape;793;p116"/>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marL="514350" indent="-285750">
              <a:lnSpc>
                <a:spcPct val="100000"/>
              </a:lnSpc>
              <a:buClrTx/>
              <a:buSzPct val="100000"/>
              <a:buFont typeface="Arial" panose="020B0604020202020204" pitchFamily="34" charset="0"/>
              <a:buChar char="●"/>
            </a:pPr>
            <a:r>
              <a:rPr lang="en" dirty="0">
                <a:solidFill>
                  <a:schemeClr val="tx1">
                    <a:lumMod val="50000"/>
                  </a:schemeClr>
                </a:solidFill>
              </a:rPr>
              <a:t>Watch for the </a:t>
            </a:r>
            <a:r>
              <a:rPr lang="en" dirty="0">
                <a:solidFill>
                  <a:schemeClr val="tx1">
                    <a:lumMod val="50000"/>
                  </a:schemeClr>
                </a:solidFill>
                <a:highlight>
                  <a:srgbClr val="CCCCCC"/>
                </a:highlight>
              </a:rPr>
              <a:t>spec</a:t>
            </a:r>
            <a:r>
              <a:rPr lang="en" dirty="0">
                <a:solidFill>
                  <a:schemeClr val="tx1">
                    <a:lumMod val="50000"/>
                  </a:schemeClr>
                </a:solidFill>
              </a:rPr>
              <a:t> fields in the YAML files</a:t>
            </a:r>
            <a:endParaRPr dirty="0">
              <a:solidFill>
                <a:schemeClr val="tx1">
                  <a:lumMod val="50000"/>
                </a:schemeClr>
              </a:solidFill>
            </a:endParaRPr>
          </a:p>
          <a:p>
            <a:pPr marL="514350" indent="-285750">
              <a:lnSpc>
                <a:spcPct val="100000"/>
              </a:lnSpc>
              <a:buClrTx/>
              <a:buSzPct val="100000"/>
              <a:buFont typeface="Arial" panose="020B0604020202020204" pitchFamily="34" charset="0"/>
              <a:buChar char="●"/>
            </a:pPr>
            <a:r>
              <a:rPr lang="en" dirty="0">
                <a:solidFill>
                  <a:schemeClr val="tx1">
                    <a:lumMod val="50000"/>
                  </a:schemeClr>
                </a:solidFill>
              </a:rPr>
              <a:t>The </a:t>
            </a:r>
            <a:r>
              <a:rPr lang="en" i="1" dirty="0">
                <a:solidFill>
                  <a:schemeClr val="tx1">
                    <a:lumMod val="50000"/>
                  </a:schemeClr>
                </a:solidFill>
              </a:rPr>
              <a:t>spec</a:t>
            </a:r>
            <a:r>
              <a:rPr lang="en" dirty="0">
                <a:solidFill>
                  <a:schemeClr val="tx1">
                    <a:lumMod val="50000"/>
                  </a:schemeClr>
                </a:solidFill>
              </a:rPr>
              <a:t> describes </a:t>
            </a:r>
            <a:r>
              <a:rPr lang="en" i="1" dirty="0">
                <a:solidFill>
                  <a:schemeClr val="tx1">
                    <a:lumMod val="50000"/>
                  </a:schemeClr>
                </a:solidFill>
              </a:rPr>
              <a:t>what we want the thing to be</a:t>
            </a:r>
            <a:endParaRPr i="1" dirty="0">
              <a:solidFill>
                <a:schemeClr val="tx1">
                  <a:lumMod val="50000"/>
                </a:schemeClr>
              </a:solidFill>
            </a:endParaRPr>
          </a:p>
          <a:p>
            <a:pPr marL="514350" indent="-285750">
              <a:lnSpc>
                <a:spcPct val="100000"/>
              </a:lnSpc>
              <a:buClrTx/>
              <a:buSzPct val="100000"/>
              <a:buFont typeface="Arial" panose="020B0604020202020204" pitchFamily="34" charset="0"/>
              <a:buChar char="●"/>
            </a:pPr>
            <a:r>
              <a:rPr lang="en" dirty="0">
                <a:solidFill>
                  <a:schemeClr val="tx1">
                    <a:lumMod val="50000"/>
                  </a:schemeClr>
                </a:solidFill>
              </a:rPr>
              <a:t>Kubernetes will </a:t>
            </a:r>
            <a:r>
              <a:rPr lang="en" i="1" dirty="0">
                <a:solidFill>
                  <a:schemeClr val="tx1">
                    <a:lumMod val="50000"/>
                  </a:schemeClr>
                </a:solidFill>
              </a:rPr>
              <a:t>reconcile</a:t>
            </a:r>
            <a:r>
              <a:rPr lang="en" dirty="0">
                <a:solidFill>
                  <a:schemeClr val="tx1">
                    <a:lumMod val="50000"/>
                  </a:schemeClr>
                </a:solidFill>
              </a:rPr>
              <a:t> the current state with the spec (technically, this is done by a number of </a:t>
            </a:r>
            <a:r>
              <a:rPr lang="en" i="1" dirty="0">
                <a:solidFill>
                  <a:schemeClr val="tx1">
                    <a:lumMod val="50000"/>
                  </a:schemeClr>
                </a:solidFill>
              </a:rPr>
              <a:t>controllers</a:t>
            </a:r>
            <a:r>
              <a:rPr lang="en" dirty="0">
                <a:solidFill>
                  <a:schemeClr val="tx1">
                    <a:lumMod val="50000"/>
                  </a:schemeClr>
                </a:solidFill>
              </a:rPr>
              <a:t>)</a:t>
            </a:r>
            <a:endParaRPr dirty="0">
              <a:solidFill>
                <a:schemeClr val="tx1">
                  <a:lumMod val="50000"/>
                </a:schemeClr>
              </a:solidFill>
            </a:endParaRPr>
          </a:p>
          <a:p>
            <a:pPr marL="514350" indent="-285750">
              <a:lnSpc>
                <a:spcPct val="100000"/>
              </a:lnSpc>
              <a:buClrTx/>
              <a:buSzPct val="100000"/>
              <a:buFont typeface="Arial" panose="020B0604020202020204" pitchFamily="34" charset="0"/>
              <a:buChar char="●"/>
            </a:pPr>
            <a:r>
              <a:rPr lang="en" dirty="0">
                <a:solidFill>
                  <a:schemeClr val="tx1">
                    <a:lumMod val="50000"/>
                  </a:schemeClr>
                </a:solidFill>
              </a:rPr>
              <a:t>When we want to change a resource, we update the </a:t>
            </a:r>
            <a:r>
              <a:rPr lang="en" i="1" dirty="0">
                <a:solidFill>
                  <a:schemeClr val="tx1">
                    <a:lumMod val="50000"/>
                  </a:schemeClr>
                </a:solidFill>
              </a:rPr>
              <a:t>spec</a:t>
            </a:r>
            <a:r>
              <a:rPr lang="en" dirty="0">
                <a:solidFill>
                  <a:schemeClr val="tx1">
                    <a:lumMod val="50000"/>
                  </a:schemeClr>
                </a:solidFill>
              </a:rPr>
              <a:t>, and reapply</a:t>
            </a:r>
            <a:endParaRPr i="1" dirty="0">
              <a:solidFill>
                <a:schemeClr val="tx1">
                  <a:lumMod val="50000"/>
                </a:schemeClr>
              </a:solidFill>
            </a:endParaRPr>
          </a:p>
          <a:p>
            <a:pPr marL="514350" indent="-285750">
              <a:lnSpc>
                <a:spcPct val="100000"/>
              </a:lnSpc>
              <a:buClrTx/>
              <a:buSzPct val="100000"/>
              <a:buFont typeface="Arial" panose="020B0604020202020204" pitchFamily="34" charset="0"/>
              <a:buChar char="●"/>
            </a:pPr>
            <a:r>
              <a:rPr lang="en" dirty="0">
                <a:solidFill>
                  <a:schemeClr val="tx1">
                    <a:lumMod val="50000"/>
                  </a:schemeClr>
                </a:solidFill>
              </a:rPr>
              <a:t>Kubernetes will then </a:t>
            </a:r>
            <a:r>
              <a:rPr lang="en" i="1" dirty="0">
                <a:solidFill>
                  <a:schemeClr val="tx1">
                    <a:lumMod val="50000"/>
                  </a:schemeClr>
                </a:solidFill>
              </a:rPr>
              <a:t>converge</a:t>
            </a:r>
            <a:r>
              <a:rPr lang="en" dirty="0">
                <a:solidFill>
                  <a:schemeClr val="tx1">
                    <a:lumMod val="50000"/>
                  </a:schemeClr>
                </a:solidFill>
              </a:rPr>
              <a:t> that resource</a:t>
            </a:r>
            <a:endParaRPr dirty="0">
              <a:solidFill>
                <a:schemeClr val="tx1">
                  <a:lumMod val="50000"/>
                </a:schemeClr>
              </a:solidFill>
            </a:endParaRPr>
          </a:p>
          <a:p>
            <a:pPr marL="285750" indent="-285750">
              <a:lnSpc>
                <a:spcPct val="115000"/>
              </a:lnSpc>
              <a:buClrTx/>
              <a:buSzPct val="100000"/>
              <a:buFont typeface="Arial" panose="020B0604020202020204" pitchFamily="34" charset="0"/>
              <a:buChar char="●"/>
            </a:pPr>
            <a:endParaRPr dirty="0">
              <a:solidFill>
                <a:schemeClr val="tx1">
                  <a:lumMod val="50000"/>
                </a:schemeClr>
              </a:solidFill>
            </a:endParaRPr>
          </a:p>
          <a:p>
            <a:pPr marL="285750" indent="-285750">
              <a:buClrTx/>
              <a:buSzPct val="100000"/>
              <a:buFont typeface="Arial" panose="020B0604020202020204" pitchFamily="34" charset="0"/>
              <a:buChar char="●"/>
            </a:pPr>
            <a:endParaRPr dirty="0">
              <a:solidFill>
                <a:schemeClr val="tx1">
                  <a:lumMod val="50000"/>
                </a:schemeClr>
              </a:solidFill>
            </a:endParaRPr>
          </a:p>
          <a:p>
            <a:pPr marL="285750" indent="-285750">
              <a:buClrTx/>
              <a:buSzPct val="100000"/>
              <a:buFont typeface="Arial" panose="020B0604020202020204" pitchFamily="34" charset="0"/>
              <a:buChar char="●"/>
            </a:pPr>
            <a:endParaRPr dirty="0">
              <a:solidFill>
                <a:schemeClr val="tx1">
                  <a:lumMod val="50000"/>
                </a:schemeClr>
              </a:solidFill>
            </a:endParaRPr>
          </a:p>
          <a:p>
            <a:pPr marL="742939" indent="-285750">
              <a:buClrTx/>
              <a:buSzPct val="100000"/>
              <a:buFont typeface="Arial" panose="020B0604020202020204" pitchFamily="34" charset="0"/>
              <a:buChar char="●"/>
            </a:pPr>
            <a:endParaRPr dirty="0">
              <a:solidFill>
                <a:schemeClr val="tx1">
                  <a:lumMod val="50000"/>
                </a:schemeClr>
              </a:solidFill>
            </a:endParaRPr>
          </a:p>
        </p:txBody>
      </p:sp>
      <p:sp>
        <p:nvSpPr>
          <p:cNvPr id="4" name="Slide Number Placeholder 3">
            <a:extLst>
              <a:ext uri="{FF2B5EF4-FFF2-40B4-BE49-F238E27FC236}">
                <a16:creationId xmlns:a16="http://schemas.microsoft.com/office/drawing/2014/main" id="{686F54D5-F79F-4926-A9ED-CB2927EB7677}"/>
              </a:ext>
            </a:extLst>
          </p:cNvPr>
          <p:cNvSpPr>
            <a:spLocks noGrp="1"/>
          </p:cNvSpPr>
          <p:nvPr>
            <p:ph type="sldNum" idx="12"/>
          </p:nvPr>
        </p:nvSpPr>
        <p:spPr/>
        <p:txBody>
          <a:bodyPr/>
          <a:lstStyle/>
          <a:p>
            <a:pPr algn="ctr"/>
            <a:fld id="{00000000-1234-1234-1234-123412341234}" type="slidenum">
              <a:rPr lang="en-US" smtClean="0"/>
              <a:pPr algn="ctr"/>
              <a:t>129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Microservices – Key Characteristics</a:t>
            </a:r>
            <a:endParaRPr b="1" dirty="0">
              <a:latin typeface="Helvetica Neue"/>
              <a:ea typeface="Helvetica Neue"/>
              <a:cs typeface="Helvetica Neue"/>
              <a:sym typeface="Helvetica Neue"/>
            </a:endParaRPr>
          </a:p>
        </p:txBody>
      </p:sp>
      <p:sp>
        <p:nvSpPr>
          <p:cNvPr id="7" name="Shape 85">
            <a:extLst>
              <a:ext uri="{FF2B5EF4-FFF2-40B4-BE49-F238E27FC236}">
                <a16:creationId xmlns:a16="http://schemas.microsoft.com/office/drawing/2014/main" id="{9C36755D-80AD-40BE-ACFD-F9D74DB88963}"/>
              </a:ext>
            </a:extLst>
          </p:cNvPr>
          <p:cNvSpPr>
            <a:spLocks noGrp="1"/>
          </p:cNvSpPr>
          <p:nvPr>
            <p:ph type="subTitle" idx="1"/>
          </p:nvPr>
        </p:nvSpPr>
        <p:spPr>
          <a:xfrm>
            <a:off x="613700" y="1310006"/>
            <a:ext cx="7625100" cy="3173100"/>
          </a:xfrm>
          <a:prstGeom prst="rect">
            <a:avLst/>
          </a:prstGeom>
        </p:spPr>
        <p:txBody>
          <a:bodyPr/>
          <a:lstStyle/>
          <a:p>
            <a:pPr marL="971550" lvl="1" indent="-285750">
              <a:buClrTx/>
              <a:buSzPct val="100000"/>
              <a:buFont typeface="Arial" panose="020B0604020202020204" pitchFamily="34" charset="0"/>
              <a:buChar char="●"/>
              <a:defRPr sz="1800"/>
            </a:pPr>
            <a:r>
              <a:rPr lang="en-US" dirty="0">
                <a:solidFill>
                  <a:schemeClr val="tx1">
                    <a:lumMod val="50000"/>
                  </a:schemeClr>
                </a:solidFill>
              </a:rPr>
              <a:t>“Small” units of service functionality accessible remotely</a:t>
            </a:r>
          </a:p>
          <a:p>
            <a:pPr marL="971550" lvl="1" indent="-285750">
              <a:buClrTx/>
              <a:buSzPct val="100000"/>
              <a:buFont typeface="Arial" panose="020B0604020202020204" pitchFamily="34" charset="0"/>
              <a:buChar char="●"/>
              <a:defRPr sz="1800"/>
            </a:pPr>
            <a:endParaRPr lang="en-US" dirty="0">
              <a:solidFill>
                <a:schemeClr val="tx1">
                  <a:lumMod val="50000"/>
                </a:schemeClr>
              </a:solidFill>
            </a:endParaRPr>
          </a:p>
          <a:p>
            <a:pPr marL="971550" lvl="1" indent="-285750">
              <a:buClrTx/>
              <a:buSzPct val="100000"/>
              <a:buFont typeface="Arial" panose="020B0604020202020204" pitchFamily="34" charset="0"/>
              <a:buChar char="●"/>
              <a:defRPr sz="1800"/>
            </a:pPr>
            <a:r>
              <a:rPr lang="en-US" dirty="0">
                <a:solidFill>
                  <a:schemeClr val="tx1">
                    <a:lumMod val="50000"/>
                  </a:schemeClr>
                </a:solidFill>
              </a:rPr>
              <a:t>Independently-deployable (KEY)</a:t>
            </a:r>
          </a:p>
          <a:p>
            <a:pPr marL="971550" lvl="1" indent="-285750">
              <a:buClrTx/>
              <a:buSzPct val="100000"/>
              <a:buFont typeface="Arial" panose="020B0604020202020204" pitchFamily="34" charset="0"/>
              <a:buChar char="●"/>
              <a:defRPr sz="1800"/>
            </a:pPr>
            <a:endParaRPr lang="en-US" dirty="0">
              <a:solidFill>
                <a:schemeClr val="tx1">
                  <a:lumMod val="50000"/>
                </a:schemeClr>
              </a:solidFill>
            </a:endParaRPr>
          </a:p>
          <a:p>
            <a:pPr marL="971550" lvl="1" indent="-285750">
              <a:buClrTx/>
              <a:buSzPct val="100000"/>
              <a:buFont typeface="Arial" panose="020B0604020202020204" pitchFamily="34" charset="0"/>
              <a:buChar char="●"/>
              <a:defRPr sz="1800"/>
            </a:pPr>
            <a:r>
              <a:rPr lang="en-US" dirty="0">
                <a:solidFill>
                  <a:schemeClr val="tx1">
                    <a:lumMod val="50000"/>
                  </a:schemeClr>
                </a:solidFill>
              </a:rPr>
              <a:t>By extension, independently-scalable</a:t>
            </a:r>
          </a:p>
          <a:p>
            <a:pPr marL="971550" lvl="1" indent="-285750">
              <a:buClrTx/>
              <a:buSzPct val="100000"/>
              <a:buFont typeface="Arial" panose="020B0604020202020204" pitchFamily="34" charset="0"/>
              <a:buChar char="●"/>
              <a:defRPr sz="1800"/>
            </a:pPr>
            <a:endParaRPr lang="en-US" dirty="0">
              <a:solidFill>
                <a:schemeClr val="tx1">
                  <a:lumMod val="50000"/>
                </a:schemeClr>
              </a:solidFill>
            </a:endParaRPr>
          </a:p>
          <a:p>
            <a:pPr marL="971550" lvl="1" indent="-285750">
              <a:buClrTx/>
              <a:buSzPct val="100000"/>
              <a:buFont typeface="Arial" panose="020B0604020202020204" pitchFamily="34" charset="0"/>
              <a:buChar char="●"/>
              <a:defRPr sz="1800"/>
            </a:pPr>
            <a:r>
              <a:rPr lang="en-US" dirty="0">
                <a:solidFill>
                  <a:schemeClr val="tx1">
                    <a:lumMod val="50000"/>
                  </a:schemeClr>
                </a:solidFill>
              </a:rPr>
              <a:t>Modeled around business domain (instead of tech domain)</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a:t>
            </a:fld>
            <a:endParaRPr/>
          </a:p>
        </p:txBody>
      </p:sp>
    </p:spTree>
    <p:extLst>
      <p:ext uri="{BB962C8B-B14F-4D97-AF65-F5344CB8AC3E}">
        <p14:creationId xmlns:p14="http://schemas.microsoft.com/office/powerpoint/2010/main" val="165937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120"/>
          <p:cNvPicPr preferRelativeResize="0"/>
          <p:nvPr/>
        </p:nvPicPr>
        <p:blipFill>
          <a:blip r:embed="rId3">
            <a:alphaModFix/>
          </a:blip>
          <a:stretch>
            <a:fillRect/>
          </a:stretch>
        </p:blipFill>
        <p:spPr>
          <a:xfrm>
            <a:off x="0" y="0"/>
            <a:ext cx="9144000" cy="4904961"/>
          </a:xfrm>
          <a:prstGeom prst="rect">
            <a:avLst/>
          </a:prstGeom>
          <a:noFill/>
          <a:ln>
            <a:noFill/>
          </a:ln>
        </p:spPr>
      </p:pic>
      <p:sp>
        <p:nvSpPr>
          <p:cNvPr id="3" name="Slide Number Placeholder 3">
            <a:extLst>
              <a:ext uri="{FF2B5EF4-FFF2-40B4-BE49-F238E27FC236}">
                <a16:creationId xmlns:a16="http://schemas.microsoft.com/office/drawing/2014/main" id="{05165F7C-A68C-4600-83ED-84EEB3A93F7D}"/>
              </a:ext>
            </a:extLst>
          </p:cNvPr>
          <p:cNvSpPr>
            <a:spLocks noGrp="1"/>
          </p:cNvSpPr>
          <p:nvPr>
            <p:ph type="sldNum" idx="12"/>
          </p:nvPr>
        </p:nvSpPr>
        <p:spPr/>
        <p:txBody>
          <a:bodyPr/>
          <a:lstStyle/>
          <a:p>
            <a:pPr algn="ctr"/>
            <a:fld id="{00000000-1234-1234-1234-123412341234}" type="slidenum">
              <a:rPr lang="en-US" smtClean="0"/>
              <a:pPr algn="ctr"/>
              <a:t>130</a:t>
            </a:fld>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821" name="Google Shape;821;p121"/>
          <p:cNvPicPr preferRelativeResize="0"/>
          <p:nvPr/>
        </p:nvPicPr>
        <p:blipFill>
          <a:blip r:embed="rId3">
            <a:alphaModFix/>
          </a:blip>
          <a:stretch>
            <a:fillRect/>
          </a:stretch>
        </p:blipFill>
        <p:spPr>
          <a:xfrm>
            <a:off x="1" y="1"/>
            <a:ext cx="9144002" cy="4340833"/>
          </a:xfrm>
          <a:prstGeom prst="rect">
            <a:avLst/>
          </a:prstGeom>
          <a:noFill/>
          <a:ln>
            <a:noFill/>
          </a:ln>
        </p:spPr>
      </p:pic>
      <p:sp>
        <p:nvSpPr>
          <p:cNvPr id="2" name="Title 1">
            <a:extLst>
              <a:ext uri="{FF2B5EF4-FFF2-40B4-BE49-F238E27FC236}">
                <a16:creationId xmlns:a16="http://schemas.microsoft.com/office/drawing/2014/main" id="{C6CA1DF4-6708-4964-85F4-AB82C78246CB}"/>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85C3C863-1A91-4790-A779-72FF95A52A3D}"/>
              </a:ext>
            </a:extLst>
          </p:cNvPr>
          <p:cNvSpPr>
            <a:spLocks noGrp="1"/>
          </p:cNvSpPr>
          <p:nvPr>
            <p:ph type="subTitle" idx="1"/>
          </p:nvPr>
        </p:nvSpPr>
        <p:spPr/>
        <p:txBody>
          <a:bodyPr/>
          <a:lstStyle/>
          <a:p>
            <a:endParaRPr lang="en-US"/>
          </a:p>
        </p:txBody>
      </p:sp>
      <p:sp>
        <p:nvSpPr>
          <p:cNvPr id="3" name="Slide Number Placeholder 3">
            <a:extLst>
              <a:ext uri="{FF2B5EF4-FFF2-40B4-BE49-F238E27FC236}">
                <a16:creationId xmlns:a16="http://schemas.microsoft.com/office/drawing/2014/main" id="{93EEEEA0-8B84-4CCA-AC31-DE4EBFB5D8C6}"/>
              </a:ext>
            </a:extLst>
          </p:cNvPr>
          <p:cNvSpPr>
            <a:spLocks noGrp="1"/>
          </p:cNvSpPr>
          <p:nvPr>
            <p:ph type="sldNum" idx="12"/>
          </p:nvPr>
        </p:nvSpPr>
        <p:spPr/>
        <p:txBody>
          <a:bodyPr/>
          <a:lstStyle/>
          <a:p>
            <a:pPr algn="ctr"/>
            <a:fld id="{00000000-1234-1234-1234-123412341234}" type="slidenum">
              <a:rPr lang="en-US" smtClean="0"/>
              <a:pPr algn="ctr"/>
              <a:t>131</a:t>
            </a:fld>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pic>
        <p:nvPicPr>
          <p:cNvPr id="826" name="Google Shape;826;p122"/>
          <p:cNvPicPr preferRelativeResize="0"/>
          <p:nvPr/>
        </p:nvPicPr>
        <p:blipFill>
          <a:blip r:embed="rId3">
            <a:alphaModFix/>
          </a:blip>
          <a:stretch>
            <a:fillRect/>
          </a:stretch>
        </p:blipFill>
        <p:spPr>
          <a:xfrm>
            <a:off x="1" y="0"/>
            <a:ext cx="9144003" cy="4401942"/>
          </a:xfrm>
          <a:prstGeom prst="rect">
            <a:avLst/>
          </a:prstGeom>
          <a:noFill/>
          <a:ln>
            <a:noFill/>
          </a:ln>
        </p:spPr>
      </p:pic>
      <p:sp>
        <p:nvSpPr>
          <p:cNvPr id="2" name="Title 1">
            <a:extLst>
              <a:ext uri="{FF2B5EF4-FFF2-40B4-BE49-F238E27FC236}">
                <a16:creationId xmlns:a16="http://schemas.microsoft.com/office/drawing/2014/main" id="{DA63DCE2-FD77-4004-9544-714CD0CD997C}"/>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53229EF3-30EC-44DB-9EA8-2D61638BA722}"/>
              </a:ext>
            </a:extLst>
          </p:cNvPr>
          <p:cNvSpPr>
            <a:spLocks noGrp="1"/>
          </p:cNvSpPr>
          <p:nvPr>
            <p:ph type="subTitle" idx="1"/>
          </p:nvPr>
        </p:nvSpPr>
        <p:spPr/>
        <p:txBody>
          <a:bodyPr/>
          <a:lstStyle/>
          <a:p>
            <a:endParaRPr lang="en-US"/>
          </a:p>
        </p:txBody>
      </p:sp>
      <p:sp>
        <p:nvSpPr>
          <p:cNvPr id="3" name="Slide Number Placeholder 3">
            <a:extLst>
              <a:ext uri="{FF2B5EF4-FFF2-40B4-BE49-F238E27FC236}">
                <a16:creationId xmlns:a16="http://schemas.microsoft.com/office/drawing/2014/main" id="{5C3DE436-0E98-475A-82A2-D1B3EE109C35}"/>
              </a:ext>
            </a:extLst>
          </p:cNvPr>
          <p:cNvSpPr>
            <a:spLocks noGrp="1"/>
          </p:cNvSpPr>
          <p:nvPr>
            <p:ph type="sldNum" idx="12"/>
          </p:nvPr>
        </p:nvSpPr>
        <p:spPr/>
        <p:txBody>
          <a:bodyPr/>
          <a:lstStyle/>
          <a:p>
            <a:pPr algn="ctr"/>
            <a:fld id="{00000000-1234-1234-1234-123412341234}" type="slidenum">
              <a:rPr lang="en-US" smtClean="0"/>
              <a:pPr algn="ctr"/>
              <a:t>132</a:t>
            </a:fld>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pic>
        <p:nvPicPr>
          <p:cNvPr id="831" name="Google Shape;831;p123"/>
          <p:cNvPicPr preferRelativeResize="0"/>
          <p:nvPr/>
        </p:nvPicPr>
        <p:blipFill>
          <a:blip r:embed="rId3">
            <a:alphaModFix/>
          </a:blip>
          <a:stretch>
            <a:fillRect/>
          </a:stretch>
        </p:blipFill>
        <p:spPr>
          <a:xfrm>
            <a:off x="1" y="0"/>
            <a:ext cx="9143997" cy="4325986"/>
          </a:xfrm>
          <a:prstGeom prst="rect">
            <a:avLst/>
          </a:prstGeom>
          <a:noFill/>
          <a:ln>
            <a:noFill/>
          </a:ln>
        </p:spPr>
      </p:pic>
      <p:sp>
        <p:nvSpPr>
          <p:cNvPr id="2" name="Title 1">
            <a:extLst>
              <a:ext uri="{FF2B5EF4-FFF2-40B4-BE49-F238E27FC236}">
                <a16:creationId xmlns:a16="http://schemas.microsoft.com/office/drawing/2014/main" id="{E7D178FE-8E1F-4288-930C-D392F9B71E17}"/>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C42C1A06-2EEE-4B89-8AD4-09D1655CA414}"/>
              </a:ext>
            </a:extLst>
          </p:cNvPr>
          <p:cNvSpPr>
            <a:spLocks noGrp="1"/>
          </p:cNvSpPr>
          <p:nvPr>
            <p:ph type="subTitle" idx="1"/>
          </p:nvPr>
        </p:nvSpPr>
        <p:spPr/>
        <p:txBody>
          <a:bodyPr/>
          <a:lstStyle/>
          <a:p>
            <a:endParaRPr lang="en-US"/>
          </a:p>
        </p:txBody>
      </p:sp>
      <p:sp>
        <p:nvSpPr>
          <p:cNvPr id="3" name="Slide Number Placeholder 3">
            <a:extLst>
              <a:ext uri="{FF2B5EF4-FFF2-40B4-BE49-F238E27FC236}">
                <a16:creationId xmlns:a16="http://schemas.microsoft.com/office/drawing/2014/main" id="{5E05DD73-D91F-48C3-8816-A370D38F1C3A}"/>
              </a:ext>
            </a:extLst>
          </p:cNvPr>
          <p:cNvSpPr>
            <a:spLocks noGrp="1"/>
          </p:cNvSpPr>
          <p:nvPr>
            <p:ph type="sldNum" idx="12"/>
          </p:nvPr>
        </p:nvSpPr>
        <p:spPr/>
        <p:txBody>
          <a:bodyPr/>
          <a:lstStyle/>
          <a:p>
            <a:pPr algn="ctr"/>
            <a:fld id="{00000000-1234-1234-1234-123412341234}" type="slidenum">
              <a:rPr lang="en-US" smtClean="0"/>
              <a:pPr algn="ctr"/>
              <a:t>133</a:t>
            </a:fld>
            <a:endParaRPr 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pic>
        <p:nvPicPr>
          <p:cNvPr id="836" name="Google Shape;836;p124"/>
          <p:cNvPicPr preferRelativeResize="0"/>
          <p:nvPr/>
        </p:nvPicPr>
        <p:blipFill>
          <a:blip r:embed="rId3">
            <a:alphaModFix/>
          </a:blip>
          <a:stretch>
            <a:fillRect/>
          </a:stretch>
        </p:blipFill>
        <p:spPr>
          <a:xfrm>
            <a:off x="0" y="1"/>
            <a:ext cx="9143998" cy="4091825"/>
          </a:xfrm>
          <a:prstGeom prst="rect">
            <a:avLst/>
          </a:prstGeom>
          <a:noFill/>
          <a:ln>
            <a:noFill/>
          </a:ln>
        </p:spPr>
      </p:pic>
      <p:sp>
        <p:nvSpPr>
          <p:cNvPr id="2" name="Title 1">
            <a:extLst>
              <a:ext uri="{FF2B5EF4-FFF2-40B4-BE49-F238E27FC236}">
                <a16:creationId xmlns:a16="http://schemas.microsoft.com/office/drawing/2014/main" id="{F2717211-8DB2-40F7-8051-24137AC4DCC6}"/>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92EB057B-C2CE-45E7-AA90-89A48F0550D3}"/>
              </a:ext>
            </a:extLst>
          </p:cNvPr>
          <p:cNvSpPr>
            <a:spLocks noGrp="1"/>
          </p:cNvSpPr>
          <p:nvPr>
            <p:ph type="subTitle" idx="1"/>
          </p:nvPr>
        </p:nvSpPr>
        <p:spPr/>
        <p:txBody>
          <a:bodyPr/>
          <a:lstStyle/>
          <a:p>
            <a:endParaRPr lang="en-US"/>
          </a:p>
        </p:txBody>
      </p:sp>
      <p:sp>
        <p:nvSpPr>
          <p:cNvPr id="3" name="Slide Number Placeholder 3">
            <a:extLst>
              <a:ext uri="{FF2B5EF4-FFF2-40B4-BE49-F238E27FC236}">
                <a16:creationId xmlns:a16="http://schemas.microsoft.com/office/drawing/2014/main" id="{698DCD2C-4A77-45D2-8D09-6A3B9E510C4C}"/>
              </a:ext>
            </a:extLst>
          </p:cNvPr>
          <p:cNvSpPr>
            <a:spLocks noGrp="1"/>
          </p:cNvSpPr>
          <p:nvPr>
            <p:ph type="sldNum" idx="12"/>
          </p:nvPr>
        </p:nvSpPr>
        <p:spPr/>
        <p:txBody>
          <a:bodyPr/>
          <a:lstStyle/>
          <a:p>
            <a:pPr algn="ctr"/>
            <a:fld id="{00000000-1234-1234-1234-123412341234}" type="slidenum">
              <a:rPr lang="en-US" smtClean="0"/>
              <a:pPr algn="ctr"/>
              <a:t>134</a:t>
            </a:fld>
            <a:endParaRPr 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841" name="Google Shape;841;p125"/>
          <p:cNvPicPr preferRelativeResize="0"/>
          <p:nvPr/>
        </p:nvPicPr>
        <p:blipFill>
          <a:blip r:embed="rId3">
            <a:alphaModFix/>
          </a:blip>
          <a:stretch>
            <a:fillRect/>
          </a:stretch>
        </p:blipFill>
        <p:spPr>
          <a:xfrm>
            <a:off x="1" y="1"/>
            <a:ext cx="9143997" cy="4264799"/>
          </a:xfrm>
          <a:prstGeom prst="rect">
            <a:avLst/>
          </a:prstGeom>
          <a:noFill/>
          <a:ln>
            <a:noFill/>
          </a:ln>
        </p:spPr>
      </p:pic>
      <p:sp>
        <p:nvSpPr>
          <p:cNvPr id="2" name="Title 1">
            <a:extLst>
              <a:ext uri="{FF2B5EF4-FFF2-40B4-BE49-F238E27FC236}">
                <a16:creationId xmlns:a16="http://schemas.microsoft.com/office/drawing/2014/main" id="{63FE2356-3C8C-4B14-8348-65DD96C3DBB7}"/>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1734308F-AD6E-4FBA-B6CC-2291CBC157D6}"/>
              </a:ext>
            </a:extLst>
          </p:cNvPr>
          <p:cNvSpPr>
            <a:spLocks noGrp="1"/>
          </p:cNvSpPr>
          <p:nvPr>
            <p:ph type="subTitle" idx="1"/>
          </p:nvPr>
        </p:nvSpPr>
        <p:spPr/>
        <p:txBody>
          <a:bodyPr/>
          <a:lstStyle/>
          <a:p>
            <a:endParaRPr lang="en-US"/>
          </a:p>
        </p:txBody>
      </p:sp>
      <p:sp>
        <p:nvSpPr>
          <p:cNvPr id="3" name="Slide Number Placeholder 3">
            <a:extLst>
              <a:ext uri="{FF2B5EF4-FFF2-40B4-BE49-F238E27FC236}">
                <a16:creationId xmlns:a16="http://schemas.microsoft.com/office/drawing/2014/main" id="{C34765B0-C498-449C-BB65-140C7687A16C}"/>
              </a:ext>
            </a:extLst>
          </p:cNvPr>
          <p:cNvSpPr>
            <a:spLocks noGrp="1"/>
          </p:cNvSpPr>
          <p:nvPr>
            <p:ph type="sldNum" idx="12"/>
          </p:nvPr>
        </p:nvSpPr>
        <p:spPr/>
        <p:txBody>
          <a:bodyPr/>
          <a:lstStyle/>
          <a:p>
            <a:pPr algn="ctr"/>
            <a:fld id="{00000000-1234-1234-1234-123412341234}" type="slidenum">
              <a:rPr lang="en-US" smtClean="0"/>
              <a:pPr algn="ctr"/>
              <a:t>135</a:t>
            </a:fld>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126"/>
          <p:cNvPicPr preferRelativeResize="0"/>
          <p:nvPr/>
        </p:nvPicPr>
        <p:blipFill>
          <a:blip r:embed="rId3">
            <a:alphaModFix/>
          </a:blip>
          <a:stretch>
            <a:fillRect/>
          </a:stretch>
        </p:blipFill>
        <p:spPr>
          <a:xfrm>
            <a:off x="1" y="0"/>
            <a:ext cx="9143997" cy="4333176"/>
          </a:xfrm>
          <a:prstGeom prst="rect">
            <a:avLst/>
          </a:prstGeom>
          <a:noFill/>
          <a:ln>
            <a:noFill/>
          </a:ln>
        </p:spPr>
      </p:pic>
      <p:sp>
        <p:nvSpPr>
          <p:cNvPr id="2" name="Title 1">
            <a:extLst>
              <a:ext uri="{FF2B5EF4-FFF2-40B4-BE49-F238E27FC236}">
                <a16:creationId xmlns:a16="http://schemas.microsoft.com/office/drawing/2014/main" id="{A15C92FF-0E7F-4B3D-B74A-22DEA6CC4980}"/>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B6B2FFD6-709C-4C31-8BC2-79B5F3469994}"/>
              </a:ext>
            </a:extLst>
          </p:cNvPr>
          <p:cNvSpPr>
            <a:spLocks noGrp="1"/>
          </p:cNvSpPr>
          <p:nvPr>
            <p:ph type="subTitle" idx="1"/>
          </p:nvPr>
        </p:nvSpPr>
        <p:spPr/>
        <p:txBody>
          <a:bodyPr/>
          <a:lstStyle/>
          <a:p>
            <a:endParaRPr lang="en-US"/>
          </a:p>
        </p:txBody>
      </p:sp>
      <p:sp>
        <p:nvSpPr>
          <p:cNvPr id="3" name="Slide Number Placeholder 3">
            <a:extLst>
              <a:ext uri="{FF2B5EF4-FFF2-40B4-BE49-F238E27FC236}">
                <a16:creationId xmlns:a16="http://schemas.microsoft.com/office/drawing/2014/main" id="{DC1902CC-0D1E-4213-A0AE-B33423D4E5DA}"/>
              </a:ext>
            </a:extLst>
          </p:cNvPr>
          <p:cNvSpPr>
            <a:spLocks noGrp="1"/>
          </p:cNvSpPr>
          <p:nvPr>
            <p:ph type="sldNum" idx="12"/>
          </p:nvPr>
        </p:nvSpPr>
        <p:spPr/>
        <p:txBody>
          <a:bodyPr/>
          <a:lstStyle/>
          <a:p>
            <a:pPr algn="ctr"/>
            <a:fld id="{00000000-1234-1234-1234-123412341234}" type="slidenum">
              <a:rPr lang="en-US" smtClean="0"/>
              <a:pPr algn="ctr"/>
              <a:t>136</a:t>
            </a:fld>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pic>
        <p:nvPicPr>
          <p:cNvPr id="851" name="Google Shape;851;p127"/>
          <p:cNvPicPr preferRelativeResize="0"/>
          <p:nvPr/>
        </p:nvPicPr>
        <p:blipFill>
          <a:blip r:embed="rId3">
            <a:alphaModFix/>
          </a:blip>
          <a:stretch>
            <a:fillRect/>
          </a:stretch>
        </p:blipFill>
        <p:spPr>
          <a:xfrm>
            <a:off x="0" y="1"/>
            <a:ext cx="9143998" cy="4347881"/>
          </a:xfrm>
          <a:prstGeom prst="rect">
            <a:avLst/>
          </a:prstGeom>
          <a:noFill/>
          <a:ln>
            <a:noFill/>
          </a:ln>
        </p:spPr>
      </p:pic>
      <p:sp>
        <p:nvSpPr>
          <p:cNvPr id="2" name="Title 1">
            <a:extLst>
              <a:ext uri="{FF2B5EF4-FFF2-40B4-BE49-F238E27FC236}">
                <a16:creationId xmlns:a16="http://schemas.microsoft.com/office/drawing/2014/main" id="{3DB149CF-F231-4AC6-B03B-934EC1717ACF}"/>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8B19D288-FB8C-42C1-A462-C14DE12AE6CC}"/>
              </a:ext>
            </a:extLst>
          </p:cNvPr>
          <p:cNvSpPr>
            <a:spLocks noGrp="1"/>
          </p:cNvSpPr>
          <p:nvPr>
            <p:ph type="subTitle" idx="1"/>
          </p:nvPr>
        </p:nvSpPr>
        <p:spPr/>
        <p:txBody>
          <a:bodyPr/>
          <a:lstStyle/>
          <a:p>
            <a:endParaRPr lang="en-US"/>
          </a:p>
        </p:txBody>
      </p:sp>
      <p:sp>
        <p:nvSpPr>
          <p:cNvPr id="3" name="Slide Number Placeholder 3">
            <a:extLst>
              <a:ext uri="{FF2B5EF4-FFF2-40B4-BE49-F238E27FC236}">
                <a16:creationId xmlns:a16="http://schemas.microsoft.com/office/drawing/2014/main" id="{9485EFFF-44C6-490B-B98D-DB46EEFC678B}"/>
              </a:ext>
            </a:extLst>
          </p:cNvPr>
          <p:cNvSpPr>
            <a:spLocks noGrp="1"/>
          </p:cNvSpPr>
          <p:nvPr>
            <p:ph type="sldNum" idx="12"/>
          </p:nvPr>
        </p:nvSpPr>
        <p:spPr/>
        <p:txBody>
          <a:bodyPr/>
          <a:lstStyle/>
          <a:p>
            <a:pPr algn="ctr"/>
            <a:fld id="{00000000-1234-1234-1234-123412341234}" type="slidenum">
              <a:rPr lang="en-US" smtClean="0"/>
              <a:pPr algn="ctr"/>
              <a:t>137</a:t>
            </a:fld>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pic>
        <p:nvPicPr>
          <p:cNvPr id="856" name="Google Shape;856;p128"/>
          <p:cNvPicPr preferRelativeResize="0"/>
          <p:nvPr/>
        </p:nvPicPr>
        <p:blipFill>
          <a:blip r:embed="rId3">
            <a:alphaModFix/>
          </a:blip>
          <a:stretch>
            <a:fillRect/>
          </a:stretch>
        </p:blipFill>
        <p:spPr>
          <a:xfrm>
            <a:off x="0" y="1"/>
            <a:ext cx="9144000" cy="4385519"/>
          </a:xfrm>
          <a:prstGeom prst="rect">
            <a:avLst/>
          </a:prstGeom>
          <a:noFill/>
          <a:ln>
            <a:noFill/>
          </a:ln>
        </p:spPr>
      </p:pic>
      <p:sp>
        <p:nvSpPr>
          <p:cNvPr id="2" name="Title 1">
            <a:extLst>
              <a:ext uri="{FF2B5EF4-FFF2-40B4-BE49-F238E27FC236}">
                <a16:creationId xmlns:a16="http://schemas.microsoft.com/office/drawing/2014/main" id="{581D40AD-6323-4EE5-9039-F33489692646}"/>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51CEC5D6-183B-4882-B41A-0CE61435200A}"/>
              </a:ext>
            </a:extLst>
          </p:cNvPr>
          <p:cNvSpPr>
            <a:spLocks noGrp="1"/>
          </p:cNvSpPr>
          <p:nvPr>
            <p:ph type="subTitle" idx="1"/>
          </p:nvPr>
        </p:nvSpPr>
        <p:spPr/>
        <p:txBody>
          <a:bodyPr/>
          <a:lstStyle/>
          <a:p>
            <a:endParaRPr lang="en-US"/>
          </a:p>
        </p:txBody>
      </p:sp>
      <p:sp>
        <p:nvSpPr>
          <p:cNvPr id="3" name="Slide Number Placeholder 3">
            <a:extLst>
              <a:ext uri="{FF2B5EF4-FFF2-40B4-BE49-F238E27FC236}">
                <a16:creationId xmlns:a16="http://schemas.microsoft.com/office/drawing/2014/main" id="{6B5E1EC8-A4A4-418E-B7AE-828D55BAAFB7}"/>
              </a:ext>
            </a:extLst>
          </p:cNvPr>
          <p:cNvSpPr>
            <a:spLocks noGrp="1"/>
          </p:cNvSpPr>
          <p:nvPr>
            <p:ph type="sldNum" idx="12"/>
          </p:nvPr>
        </p:nvSpPr>
        <p:spPr/>
        <p:txBody>
          <a:bodyPr/>
          <a:lstStyle/>
          <a:p>
            <a:pPr algn="ctr"/>
            <a:fld id="{00000000-1234-1234-1234-123412341234}" type="slidenum">
              <a:rPr lang="en-US" smtClean="0"/>
              <a:pPr algn="ctr"/>
              <a:t>138</a:t>
            </a:fld>
            <a:endParaRPr 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pic>
        <p:nvPicPr>
          <p:cNvPr id="861" name="Google Shape;861;p129"/>
          <p:cNvPicPr preferRelativeResize="0"/>
          <p:nvPr/>
        </p:nvPicPr>
        <p:blipFill>
          <a:blip r:embed="rId3">
            <a:alphaModFix/>
          </a:blip>
          <a:stretch>
            <a:fillRect/>
          </a:stretch>
        </p:blipFill>
        <p:spPr>
          <a:xfrm>
            <a:off x="1" y="1"/>
            <a:ext cx="9144002" cy="4354286"/>
          </a:xfrm>
          <a:prstGeom prst="rect">
            <a:avLst/>
          </a:prstGeom>
          <a:noFill/>
          <a:ln>
            <a:noFill/>
          </a:ln>
        </p:spPr>
      </p:pic>
      <p:sp>
        <p:nvSpPr>
          <p:cNvPr id="2" name="Title 1">
            <a:extLst>
              <a:ext uri="{FF2B5EF4-FFF2-40B4-BE49-F238E27FC236}">
                <a16:creationId xmlns:a16="http://schemas.microsoft.com/office/drawing/2014/main" id="{3E73E7F6-A7DC-40C2-B0BF-EBA5CEF86202}"/>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9A016B15-D264-46EF-BA7F-1306C18A8376}"/>
              </a:ext>
            </a:extLst>
          </p:cNvPr>
          <p:cNvSpPr>
            <a:spLocks noGrp="1"/>
          </p:cNvSpPr>
          <p:nvPr>
            <p:ph type="subTitle" idx="1"/>
          </p:nvPr>
        </p:nvSpPr>
        <p:spPr/>
        <p:txBody>
          <a:bodyPr/>
          <a:lstStyle/>
          <a:p>
            <a:endParaRPr lang="en-US"/>
          </a:p>
        </p:txBody>
      </p:sp>
      <p:sp>
        <p:nvSpPr>
          <p:cNvPr id="3" name="Slide Number Placeholder 3">
            <a:extLst>
              <a:ext uri="{FF2B5EF4-FFF2-40B4-BE49-F238E27FC236}">
                <a16:creationId xmlns:a16="http://schemas.microsoft.com/office/drawing/2014/main" id="{13309D4A-BB91-4E0E-A14A-D1D38E1D6F71}"/>
              </a:ext>
            </a:extLst>
          </p:cNvPr>
          <p:cNvSpPr>
            <a:spLocks noGrp="1"/>
          </p:cNvSpPr>
          <p:nvPr>
            <p:ph type="sldNum" idx="12"/>
          </p:nvPr>
        </p:nvSpPr>
        <p:spPr/>
        <p:txBody>
          <a:bodyPr/>
          <a:lstStyle/>
          <a:p>
            <a:pPr algn="ctr"/>
            <a:fld id="{00000000-1234-1234-1234-123412341234}" type="slidenum">
              <a:rPr lang="en-US" smtClean="0"/>
              <a:pPr algn="ctr"/>
              <a:t>139</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Microservices – Key Characteristics</a:t>
            </a:r>
            <a:endParaRPr b="1" dirty="0">
              <a:latin typeface="Helvetica Neue"/>
              <a:ea typeface="Helvetica Neue"/>
              <a:cs typeface="Helvetica Neue"/>
              <a:sym typeface="Helvetica Neue"/>
            </a:endParaRPr>
          </a:p>
        </p:txBody>
      </p:sp>
      <p:sp>
        <p:nvSpPr>
          <p:cNvPr id="7" name="Shape 85">
            <a:extLst>
              <a:ext uri="{FF2B5EF4-FFF2-40B4-BE49-F238E27FC236}">
                <a16:creationId xmlns:a16="http://schemas.microsoft.com/office/drawing/2014/main" id="{1CB212FB-91EA-44B4-84FA-DDB9C2C33F2E}"/>
              </a:ext>
            </a:extLst>
          </p:cNvPr>
          <p:cNvSpPr>
            <a:spLocks noGrp="1"/>
          </p:cNvSpPr>
          <p:nvPr>
            <p:ph type="subTitle" idx="1"/>
          </p:nvPr>
        </p:nvSpPr>
        <p:spPr>
          <a:xfrm>
            <a:off x="613700" y="1302563"/>
            <a:ext cx="7625100" cy="3173100"/>
          </a:xfrm>
          <a:prstGeom prst="rect">
            <a:avLst/>
          </a:prstGeom>
        </p:spPr>
        <p:txBody>
          <a:bodyPr/>
          <a:lstStyle/>
          <a:p>
            <a:pPr marL="971550" lvl="1" indent="-285750">
              <a:buClrTx/>
              <a:buSzPct val="100000"/>
              <a:buFont typeface="Arial" panose="020B0604020202020204" pitchFamily="34" charset="0"/>
              <a:buChar char="●"/>
              <a:defRPr sz="1800"/>
            </a:pPr>
            <a:r>
              <a:rPr lang="en-US" dirty="0">
                <a:solidFill>
                  <a:schemeClr val="tx1">
                    <a:lumMod val="50000"/>
                  </a:schemeClr>
                </a:solidFill>
              </a:rPr>
              <a:t>Interact over networks (including the Internet)</a:t>
            </a:r>
          </a:p>
          <a:p>
            <a:pPr marL="971550" lvl="1" indent="-285750">
              <a:buClrTx/>
              <a:buSzPct val="100000"/>
              <a:buFont typeface="Arial" panose="020B0604020202020204" pitchFamily="34" charset="0"/>
              <a:buChar char="●"/>
              <a:defRPr sz="1800"/>
            </a:pPr>
            <a:endParaRPr lang="en-US" dirty="0">
              <a:solidFill>
                <a:schemeClr val="tx1">
                  <a:lumMod val="50000"/>
                </a:schemeClr>
              </a:solidFill>
            </a:endParaRPr>
          </a:p>
          <a:p>
            <a:pPr marL="971550" lvl="1" indent="-285750">
              <a:buClrTx/>
              <a:buSzPct val="100000"/>
              <a:buFont typeface="Arial" panose="020B0604020202020204" pitchFamily="34" charset="0"/>
              <a:buChar char="●"/>
              <a:defRPr sz="1800"/>
            </a:pPr>
            <a:r>
              <a:rPr lang="en-US" dirty="0">
                <a:solidFill>
                  <a:schemeClr val="tx1">
                    <a:lumMod val="50000"/>
                  </a:schemeClr>
                </a:solidFill>
              </a:rPr>
              <a:t>Technology can be flexible</a:t>
            </a:r>
          </a:p>
          <a:p>
            <a:pPr marL="971550" lvl="1" indent="-285750">
              <a:buClrTx/>
              <a:buSzPct val="100000"/>
              <a:buFont typeface="Arial" panose="020B0604020202020204" pitchFamily="34" charset="0"/>
              <a:buChar char="●"/>
              <a:defRPr sz="1800"/>
            </a:pPr>
            <a:endParaRPr lang="en-US" dirty="0">
              <a:solidFill>
                <a:schemeClr val="tx1">
                  <a:lumMod val="50000"/>
                </a:schemeClr>
              </a:solidFill>
            </a:endParaRPr>
          </a:p>
          <a:p>
            <a:pPr marL="971550" lvl="1" indent="-285750">
              <a:buClrTx/>
              <a:buSzPct val="100000"/>
              <a:buFont typeface="Arial" panose="020B0604020202020204" pitchFamily="34" charset="0"/>
              <a:buChar char="●"/>
              <a:defRPr sz="1800"/>
            </a:pPr>
            <a:r>
              <a:rPr lang="en-US" dirty="0">
                <a:solidFill>
                  <a:schemeClr val="tx1">
                    <a:lumMod val="50000"/>
                  </a:schemeClr>
                </a:solidFill>
              </a:rPr>
              <a:t>Encapsulate both business capability </a:t>
            </a:r>
            <a:r>
              <a:rPr lang="en-US" u="sng" dirty="0">
                <a:solidFill>
                  <a:schemeClr val="tx1">
                    <a:lumMod val="50000"/>
                  </a:schemeClr>
                </a:solidFill>
              </a:rPr>
              <a:t>AND</a:t>
            </a:r>
            <a:r>
              <a:rPr lang="en-US" dirty="0">
                <a:solidFill>
                  <a:schemeClr val="tx1">
                    <a:lumMod val="50000"/>
                  </a:schemeClr>
                </a:solidFill>
              </a:rPr>
              <a:t> data</a:t>
            </a:r>
          </a:p>
          <a:p>
            <a:pPr marL="971550" lvl="1" indent="-285750">
              <a:buClrTx/>
              <a:buSzPct val="100000"/>
              <a:buFont typeface="Arial" panose="020B0604020202020204" pitchFamily="34" charset="0"/>
              <a:buChar char="●"/>
              <a:defRPr sz="1800"/>
            </a:pPr>
            <a:endParaRPr lang="en-US" dirty="0">
              <a:solidFill>
                <a:schemeClr val="tx1">
                  <a:lumMod val="50000"/>
                </a:schemeClr>
              </a:solidFill>
            </a:endParaRPr>
          </a:p>
          <a:p>
            <a:pPr marL="971550" lvl="1" indent="-285750">
              <a:buClrTx/>
              <a:buSzPct val="100000"/>
              <a:buFont typeface="Arial" panose="020B0604020202020204" pitchFamily="34" charset="0"/>
              <a:buChar char="●"/>
              <a:defRPr sz="1800"/>
            </a:pPr>
            <a:r>
              <a:rPr lang="en-US" dirty="0">
                <a:solidFill>
                  <a:schemeClr val="tx1">
                    <a:lumMod val="50000"/>
                  </a:schemeClr>
                </a:solidFill>
              </a:rPr>
              <a:t>Data sources are not directly shared but exposed through well-defined interfaces</a:t>
            </a:r>
          </a:p>
          <a:p>
            <a:pPr marL="971550" lvl="1" indent="-285750">
              <a:buClrTx/>
              <a:buSzPct val="100000"/>
              <a:buFont typeface="Arial" panose="020B0604020202020204" pitchFamily="34" charset="0"/>
              <a:buChar char="●"/>
              <a:defRPr sz="1800"/>
            </a:pPr>
            <a:endParaRPr lang="en-US" dirty="0">
              <a:solidFill>
                <a:schemeClr val="tx1">
                  <a:lumMod val="50000"/>
                </a:schemeClr>
              </a:solidFill>
            </a:endParaRPr>
          </a:p>
          <a:p>
            <a:pPr marL="971550" lvl="1" indent="-285750">
              <a:buClrTx/>
              <a:buSzPct val="100000"/>
              <a:buFont typeface="Arial" panose="020B0604020202020204" pitchFamily="34" charset="0"/>
              <a:buChar char="●"/>
              <a:defRPr sz="1800"/>
            </a:pPr>
            <a:r>
              <a:rPr lang="en-US" dirty="0">
                <a:solidFill>
                  <a:schemeClr val="tx1">
                    <a:lumMod val="50000"/>
                  </a:schemeClr>
                </a:solidFill>
              </a:rPr>
              <a:t>About cohesion of business functionality vs. technology</a:t>
            </a:r>
            <a:endParaRPr lang="en-US" sz="1350" dirty="0">
              <a:solidFill>
                <a:schemeClr val="tx1">
                  <a:lumMod val="50000"/>
                </a:schemeClr>
              </a:solidFill>
            </a:endParaRPr>
          </a:p>
          <a:p>
            <a:pPr marL="971550" lvl="1" indent="-285750">
              <a:buClrTx/>
              <a:buSzPct val="100000"/>
              <a:buFont typeface="Arial" panose="020B0604020202020204" pitchFamily="34" charset="0"/>
              <a:buChar char="●"/>
              <a:defRPr sz="1800"/>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14</a:t>
            </a:fld>
            <a:endParaRPr/>
          </a:p>
        </p:txBody>
      </p:sp>
    </p:spTree>
    <p:extLst>
      <p:ext uri="{BB962C8B-B14F-4D97-AF65-F5344CB8AC3E}">
        <p14:creationId xmlns:p14="http://schemas.microsoft.com/office/powerpoint/2010/main" val="233502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6" name="Google Shape;866;p130"/>
          <p:cNvPicPr preferRelativeResize="0"/>
          <p:nvPr/>
        </p:nvPicPr>
        <p:blipFill>
          <a:blip r:embed="rId3">
            <a:alphaModFix/>
          </a:blip>
          <a:stretch>
            <a:fillRect/>
          </a:stretch>
        </p:blipFill>
        <p:spPr>
          <a:xfrm>
            <a:off x="0" y="1"/>
            <a:ext cx="9143998" cy="4335075"/>
          </a:xfrm>
          <a:prstGeom prst="rect">
            <a:avLst/>
          </a:prstGeom>
          <a:noFill/>
          <a:ln>
            <a:noFill/>
          </a:ln>
        </p:spPr>
      </p:pic>
      <p:sp>
        <p:nvSpPr>
          <p:cNvPr id="2" name="Title 1">
            <a:extLst>
              <a:ext uri="{FF2B5EF4-FFF2-40B4-BE49-F238E27FC236}">
                <a16:creationId xmlns:a16="http://schemas.microsoft.com/office/drawing/2014/main" id="{A58F3D1C-2FB1-4B76-81EC-ACE40B0AA9E6}"/>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2C22246A-1804-4505-B82C-C44D79CB6ABA}"/>
              </a:ext>
            </a:extLst>
          </p:cNvPr>
          <p:cNvSpPr>
            <a:spLocks noGrp="1"/>
          </p:cNvSpPr>
          <p:nvPr>
            <p:ph type="subTitle" idx="1"/>
          </p:nvPr>
        </p:nvSpPr>
        <p:spPr/>
        <p:txBody>
          <a:bodyPr/>
          <a:lstStyle/>
          <a:p>
            <a:endParaRPr lang="en-US"/>
          </a:p>
        </p:txBody>
      </p:sp>
      <p:sp>
        <p:nvSpPr>
          <p:cNvPr id="3" name="Slide Number Placeholder 3">
            <a:extLst>
              <a:ext uri="{FF2B5EF4-FFF2-40B4-BE49-F238E27FC236}">
                <a16:creationId xmlns:a16="http://schemas.microsoft.com/office/drawing/2014/main" id="{7850F3F0-0073-497C-9458-C71141A4F1BA}"/>
              </a:ext>
            </a:extLst>
          </p:cNvPr>
          <p:cNvSpPr>
            <a:spLocks noGrp="1"/>
          </p:cNvSpPr>
          <p:nvPr>
            <p:ph type="sldNum" idx="12"/>
          </p:nvPr>
        </p:nvSpPr>
        <p:spPr/>
        <p:txBody>
          <a:bodyPr/>
          <a:lstStyle/>
          <a:p>
            <a:pPr algn="ctr"/>
            <a:fld id="{00000000-1234-1234-1234-123412341234}" type="slidenum">
              <a:rPr lang="en-US" smtClean="0"/>
              <a:pPr algn="ctr"/>
              <a:t>140</a:t>
            </a:fld>
            <a:endParaRPr 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pic>
        <p:nvPicPr>
          <p:cNvPr id="871" name="Google Shape;871;p131"/>
          <p:cNvPicPr preferRelativeResize="0"/>
          <p:nvPr/>
        </p:nvPicPr>
        <p:blipFill>
          <a:blip r:embed="rId3">
            <a:alphaModFix/>
          </a:blip>
          <a:stretch>
            <a:fillRect/>
          </a:stretch>
        </p:blipFill>
        <p:spPr>
          <a:xfrm>
            <a:off x="0" y="1"/>
            <a:ext cx="9144000" cy="4355822"/>
          </a:xfrm>
          <a:prstGeom prst="rect">
            <a:avLst/>
          </a:prstGeom>
          <a:noFill/>
          <a:ln>
            <a:noFill/>
          </a:ln>
        </p:spPr>
      </p:pic>
      <p:sp>
        <p:nvSpPr>
          <p:cNvPr id="2" name="Title 1">
            <a:extLst>
              <a:ext uri="{FF2B5EF4-FFF2-40B4-BE49-F238E27FC236}">
                <a16:creationId xmlns:a16="http://schemas.microsoft.com/office/drawing/2014/main" id="{2A21B207-48BB-4647-8B46-BE4D2F8AAA55}"/>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376AE3CD-C54C-42BE-9364-25BD388F1852}"/>
              </a:ext>
            </a:extLst>
          </p:cNvPr>
          <p:cNvSpPr>
            <a:spLocks noGrp="1"/>
          </p:cNvSpPr>
          <p:nvPr>
            <p:ph type="subTitle" idx="1"/>
          </p:nvPr>
        </p:nvSpPr>
        <p:spPr/>
        <p:txBody>
          <a:bodyPr/>
          <a:lstStyle/>
          <a:p>
            <a:endParaRPr lang="en-US"/>
          </a:p>
        </p:txBody>
      </p:sp>
      <p:sp>
        <p:nvSpPr>
          <p:cNvPr id="3" name="Slide Number Placeholder 3">
            <a:extLst>
              <a:ext uri="{FF2B5EF4-FFF2-40B4-BE49-F238E27FC236}">
                <a16:creationId xmlns:a16="http://schemas.microsoft.com/office/drawing/2014/main" id="{90D33E91-3188-4BA5-A286-CE2CC577EAC7}"/>
              </a:ext>
            </a:extLst>
          </p:cNvPr>
          <p:cNvSpPr>
            <a:spLocks noGrp="1"/>
          </p:cNvSpPr>
          <p:nvPr>
            <p:ph type="sldNum" idx="12"/>
          </p:nvPr>
        </p:nvSpPr>
        <p:spPr/>
        <p:txBody>
          <a:bodyPr/>
          <a:lstStyle/>
          <a:p>
            <a:pPr algn="ctr"/>
            <a:fld id="{00000000-1234-1234-1234-123412341234}" type="slidenum">
              <a:rPr lang="en-US" smtClean="0"/>
              <a:pPr algn="ctr"/>
              <a:t>141</a:t>
            </a:fld>
            <a:endParaRPr 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pic>
        <p:nvPicPr>
          <p:cNvPr id="876" name="Google Shape;876;p132"/>
          <p:cNvPicPr preferRelativeResize="0"/>
          <p:nvPr/>
        </p:nvPicPr>
        <p:blipFill>
          <a:blip r:embed="rId3">
            <a:alphaModFix/>
          </a:blip>
          <a:stretch>
            <a:fillRect/>
          </a:stretch>
        </p:blipFill>
        <p:spPr>
          <a:xfrm>
            <a:off x="1" y="0"/>
            <a:ext cx="9144003" cy="4355212"/>
          </a:xfrm>
          <a:prstGeom prst="rect">
            <a:avLst/>
          </a:prstGeom>
          <a:noFill/>
          <a:ln>
            <a:noFill/>
          </a:ln>
        </p:spPr>
      </p:pic>
      <p:sp>
        <p:nvSpPr>
          <p:cNvPr id="2" name="Title 1">
            <a:extLst>
              <a:ext uri="{FF2B5EF4-FFF2-40B4-BE49-F238E27FC236}">
                <a16:creationId xmlns:a16="http://schemas.microsoft.com/office/drawing/2014/main" id="{7839B86C-2E6B-4E7B-BF4D-FBD696A19124}"/>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D7CD2BC8-2EFB-4B04-AFB3-A609527E1E10}"/>
              </a:ext>
            </a:extLst>
          </p:cNvPr>
          <p:cNvSpPr>
            <a:spLocks noGrp="1"/>
          </p:cNvSpPr>
          <p:nvPr>
            <p:ph type="subTitle" idx="1"/>
          </p:nvPr>
        </p:nvSpPr>
        <p:spPr/>
        <p:txBody>
          <a:bodyPr/>
          <a:lstStyle/>
          <a:p>
            <a:endParaRPr lang="en-US"/>
          </a:p>
        </p:txBody>
      </p:sp>
      <p:sp>
        <p:nvSpPr>
          <p:cNvPr id="3" name="Slide Number Placeholder 3">
            <a:extLst>
              <a:ext uri="{FF2B5EF4-FFF2-40B4-BE49-F238E27FC236}">
                <a16:creationId xmlns:a16="http://schemas.microsoft.com/office/drawing/2014/main" id="{F52A845F-2454-4080-B1A0-953427CBD073}"/>
              </a:ext>
            </a:extLst>
          </p:cNvPr>
          <p:cNvSpPr>
            <a:spLocks noGrp="1"/>
          </p:cNvSpPr>
          <p:nvPr>
            <p:ph type="sldNum" idx="12"/>
          </p:nvPr>
        </p:nvSpPr>
        <p:spPr/>
        <p:txBody>
          <a:bodyPr/>
          <a:lstStyle/>
          <a:p>
            <a:pPr algn="ctr"/>
            <a:fld id="{00000000-1234-1234-1234-123412341234}" type="slidenum">
              <a:rPr lang="en-US" smtClean="0"/>
              <a:pPr algn="ctr"/>
              <a:t>142</a:t>
            </a:fld>
            <a:endParaRPr 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pic>
        <p:nvPicPr>
          <p:cNvPr id="881" name="Google Shape;881;p133"/>
          <p:cNvPicPr preferRelativeResize="0"/>
          <p:nvPr/>
        </p:nvPicPr>
        <p:blipFill>
          <a:blip r:embed="rId3">
            <a:alphaModFix/>
          </a:blip>
          <a:stretch>
            <a:fillRect/>
          </a:stretch>
        </p:blipFill>
        <p:spPr>
          <a:xfrm>
            <a:off x="1" y="1"/>
            <a:ext cx="9144003" cy="4370677"/>
          </a:xfrm>
          <a:prstGeom prst="rect">
            <a:avLst/>
          </a:prstGeom>
          <a:noFill/>
          <a:ln>
            <a:noFill/>
          </a:ln>
        </p:spPr>
      </p:pic>
      <p:sp>
        <p:nvSpPr>
          <p:cNvPr id="2" name="Title 1">
            <a:extLst>
              <a:ext uri="{FF2B5EF4-FFF2-40B4-BE49-F238E27FC236}">
                <a16:creationId xmlns:a16="http://schemas.microsoft.com/office/drawing/2014/main" id="{B0865805-3EAF-4627-B3DD-1400E4EFA209}"/>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94A160CD-41A1-41A0-959F-4D2BD96AFADF}"/>
              </a:ext>
            </a:extLst>
          </p:cNvPr>
          <p:cNvSpPr>
            <a:spLocks noGrp="1"/>
          </p:cNvSpPr>
          <p:nvPr>
            <p:ph type="subTitle" idx="1"/>
          </p:nvPr>
        </p:nvSpPr>
        <p:spPr/>
        <p:txBody>
          <a:bodyPr/>
          <a:lstStyle/>
          <a:p>
            <a:endParaRPr lang="en-US"/>
          </a:p>
        </p:txBody>
      </p:sp>
      <p:sp>
        <p:nvSpPr>
          <p:cNvPr id="3" name="Slide Number Placeholder 3">
            <a:extLst>
              <a:ext uri="{FF2B5EF4-FFF2-40B4-BE49-F238E27FC236}">
                <a16:creationId xmlns:a16="http://schemas.microsoft.com/office/drawing/2014/main" id="{7D2BE330-A824-4875-95CE-68700FE04506}"/>
              </a:ext>
            </a:extLst>
          </p:cNvPr>
          <p:cNvSpPr>
            <a:spLocks noGrp="1"/>
          </p:cNvSpPr>
          <p:nvPr>
            <p:ph type="sldNum" idx="12"/>
          </p:nvPr>
        </p:nvSpPr>
        <p:spPr/>
        <p:txBody>
          <a:bodyPr/>
          <a:lstStyle/>
          <a:p>
            <a:pPr algn="ctr"/>
            <a:fld id="{00000000-1234-1234-1234-123412341234}" type="slidenum">
              <a:rPr lang="en-US" smtClean="0"/>
              <a:pPr algn="ctr"/>
              <a:t>143</a:t>
            </a:fld>
            <a:endParaRPr 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134"/>
          <p:cNvPicPr preferRelativeResize="0"/>
          <p:nvPr/>
        </p:nvPicPr>
        <p:blipFill>
          <a:blip r:embed="rId3">
            <a:alphaModFix/>
          </a:blip>
          <a:stretch>
            <a:fillRect/>
          </a:stretch>
        </p:blipFill>
        <p:spPr>
          <a:xfrm>
            <a:off x="1" y="0"/>
            <a:ext cx="9144001" cy="4365648"/>
          </a:xfrm>
          <a:prstGeom prst="rect">
            <a:avLst/>
          </a:prstGeom>
          <a:noFill/>
          <a:ln>
            <a:noFill/>
          </a:ln>
        </p:spPr>
      </p:pic>
      <p:sp>
        <p:nvSpPr>
          <p:cNvPr id="2" name="Title 1">
            <a:extLst>
              <a:ext uri="{FF2B5EF4-FFF2-40B4-BE49-F238E27FC236}">
                <a16:creationId xmlns:a16="http://schemas.microsoft.com/office/drawing/2014/main" id="{0140B748-3C01-4077-A59D-146BD8AF9F53}"/>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6E7C859D-B95B-400F-B32A-76676C5D42EB}"/>
              </a:ext>
            </a:extLst>
          </p:cNvPr>
          <p:cNvSpPr>
            <a:spLocks noGrp="1"/>
          </p:cNvSpPr>
          <p:nvPr>
            <p:ph type="subTitle" idx="1"/>
          </p:nvPr>
        </p:nvSpPr>
        <p:spPr/>
        <p:txBody>
          <a:bodyPr/>
          <a:lstStyle/>
          <a:p>
            <a:endParaRPr lang="en-US"/>
          </a:p>
        </p:txBody>
      </p:sp>
      <p:sp>
        <p:nvSpPr>
          <p:cNvPr id="3" name="Slide Number Placeholder 3">
            <a:extLst>
              <a:ext uri="{FF2B5EF4-FFF2-40B4-BE49-F238E27FC236}">
                <a16:creationId xmlns:a16="http://schemas.microsoft.com/office/drawing/2014/main" id="{A58A1A3A-77F9-482C-B319-E0BE3DBBBF45}"/>
              </a:ext>
            </a:extLst>
          </p:cNvPr>
          <p:cNvSpPr>
            <a:spLocks noGrp="1"/>
          </p:cNvSpPr>
          <p:nvPr>
            <p:ph type="sldNum" idx="12"/>
          </p:nvPr>
        </p:nvSpPr>
        <p:spPr/>
        <p:txBody>
          <a:bodyPr/>
          <a:lstStyle/>
          <a:p>
            <a:pPr algn="ctr"/>
            <a:fld id="{00000000-1234-1234-1234-123412341234}" type="slidenum">
              <a:rPr lang="en-US" smtClean="0"/>
              <a:pPr algn="ctr"/>
              <a:t>144</a:t>
            </a:fld>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pic>
        <p:nvPicPr>
          <p:cNvPr id="891" name="Google Shape;891;p135"/>
          <p:cNvPicPr preferRelativeResize="0"/>
          <p:nvPr/>
        </p:nvPicPr>
        <p:blipFill>
          <a:blip r:embed="rId3">
            <a:alphaModFix/>
          </a:blip>
          <a:stretch>
            <a:fillRect/>
          </a:stretch>
        </p:blipFill>
        <p:spPr>
          <a:xfrm>
            <a:off x="1" y="1"/>
            <a:ext cx="9144001" cy="4400023"/>
          </a:xfrm>
          <a:prstGeom prst="rect">
            <a:avLst/>
          </a:prstGeom>
          <a:noFill/>
          <a:ln>
            <a:noFill/>
          </a:ln>
        </p:spPr>
      </p:pic>
      <p:sp>
        <p:nvSpPr>
          <p:cNvPr id="2" name="Title 1">
            <a:extLst>
              <a:ext uri="{FF2B5EF4-FFF2-40B4-BE49-F238E27FC236}">
                <a16:creationId xmlns:a16="http://schemas.microsoft.com/office/drawing/2014/main" id="{DE3B8D1B-5D71-4F7E-8FC5-95DDC8D7AE4F}"/>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BE28236A-3EB0-41C9-B635-A83CAB18968C}"/>
              </a:ext>
            </a:extLst>
          </p:cNvPr>
          <p:cNvSpPr>
            <a:spLocks noGrp="1"/>
          </p:cNvSpPr>
          <p:nvPr>
            <p:ph type="subTitle" idx="1"/>
          </p:nvPr>
        </p:nvSpPr>
        <p:spPr/>
        <p:txBody>
          <a:bodyPr/>
          <a:lstStyle/>
          <a:p>
            <a:endParaRPr lang="en-US"/>
          </a:p>
        </p:txBody>
      </p:sp>
      <p:sp>
        <p:nvSpPr>
          <p:cNvPr id="3" name="Slide Number Placeholder 3">
            <a:extLst>
              <a:ext uri="{FF2B5EF4-FFF2-40B4-BE49-F238E27FC236}">
                <a16:creationId xmlns:a16="http://schemas.microsoft.com/office/drawing/2014/main" id="{3C0A4A9A-20ED-4B1B-B789-5A6EAA463435}"/>
              </a:ext>
            </a:extLst>
          </p:cNvPr>
          <p:cNvSpPr>
            <a:spLocks noGrp="1"/>
          </p:cNvSpPr>
          <p:nvPr>
            <p:ph type="sldNum" idx="12"/>
          </p:nvPr>
        </p:nvSpPr>
        <p:spPr/>
        <p:txBody>
          <a:bodyPr/>
          <a:lstStyle/>
          <a:p>
            <a:pPr algn="ctr"/>
            <a:fld id="{00000000-1234-1234-1234-123412341234}" type="slidenum">
              <a:rPr lang="en-US" smtClean="0"/>
              <a:pPr algn="ctr"/>
              <a:t>145</a:t>
            </a:fld>
            <a:endParaRPr 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136"/>
          <p:cNvPicPr preferRelativeResize="0"/>
          <p:nvPr/>
        </p:nvPicPr>
        <p:blipFill>
          <a:blip r:embed="rId3">
            <a:alphaModFix/>
          </a:blip>
          <a:stretch>
            <a:fillRect/>
          </a:stretch>
        </p:blipFill>
        <p:spPr>
          <a:xfrm>
            <a:off x="1" y="1"/>
            <a:ext cx="9144001" cy="4375459"/>
          </a:xfrm>
          <a:prstGeom prst="rect">
            <a:avLst/>
          </a:prstGeom>
          <a:noFill/>
          <a:ln>
            <a:noFill/>
          </a:ln>
        </p:spPr>
      </p:pic>
      <p:sp>
        <p:nvSpPr>
          <p:cNvPr id="2" name="Title 1">
            <a:extLst>
              <a:ext uri="{FF2B5EF4-FFF2-40B4-BE49-F238E27FC236}">
                <a16:creationId xmlns:a16="http://schemas.microsoft.com/office/drawing/2014/main" id="{BE4D8EE6-732A-46B8-B9BA-3B9FE0583FC1}"/>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DD27F5AD-B24D-4E2F-87AA-71FE52A16F23}"/>
              </a:ext>
            </a:extLst>
          </p:cNvPr>
          <p:cNvSpPr>
            <a:spLocks noGrp="1"/>
          </p:cNvSpPr>
          <p:nvPr>
            <p:ph type="subTitle" idx="1"/>
          </p:nvPr>
        </p:nvSpPr>
        <p:spPr/>
        <p:txBody>
          <a:bodyPr/>
          <a:lstStyle/>
          <a:p>
            <a:endParaRPr lang="en-US"/>
          </a:p>
        </p:txBody>
      </p:sp>
      <p:sp>
        <p:nvSpPr>
          <p:cNvPr id="3" name="Slide Number Placeholder 3">
            <a:extLst>
              <a:ext uri="{FF2B5EF4-FFF2-40B4-BE49-F238E27FC236}">
                <a16:creationId xmlns:a16="http://schemas.microsoft.com/office/drawing/2014/main" id="{BF7E1EBB-AB5E-4A7E-8302-768BB96C1097}"/>
              </a:ext>
            </a:extLst>
          </p:cNvPr>
          <p:cNvSpPr>
            <a:spLocks noGrp="1"/>
          </p:cNvSpPr>
          <p:nvPr>
            <p:ph type="sldNum" idx="12"/>
          </p:nvPr>
        </p:nvSpPr>
        <p:spPr/>
        <p:txBody>
          <a:bodyPr/>
          <a:lstStyle/>
          <a:p>
            <a:pPr algn="ctr"/>
            <a:fld id="{00000000-1234-1234-1234-123412341234}" type="slidenum">
              <a:rPr lang="en-US" smtClean="0"/>
              <a:pPr algn="ctr"/>
              <a:t>146</a:t>
            </a:fld>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pic>
        <p:nvPicPr>
          <p:cNvPr id="901" name="Google Shape;901;p137"/>
          <p:cNvPicPr preferRelativeResize="0"/>
          <p:nvPr/>
        </p:nvPicPr>
        <p:blipFill>
          <a:blip r:embed="rId3">
            <a:alphaModFix/>
          </a:blip>
          <a:stretch>
            <a:fillRect/>
          </a:stretch>
        </p:blipFill>
        <p:spPr>
          <a:xfrm>
            <a:off x="0" y="0"/>
            <a:ext cx="9143998" cy="4345020"/>
          </a:xfrm>
          <a:prstGeom prst="rect">
            <a:avLst/>
          </a:prstGeom>
          <a:noFill/>
          <a:ln>
            <a:noFill/>
          </a:ln>
        </p:spPr>
      </p:pic>
      <p:sp>
        <p:nvSpPr>
          <p:cNvPr id="2" name="Title 1">
            <a:extLst>
              <a:ext uri="{FF2B5EF4-FFF2-40B4-BE49-F238E27FC236}">
                <a16:creationId xmlns:a16="http://schemas.microsoft.com/office/drawing/2014/main" id="{B623E627-3608-44A9-973F-5A51CBAEEFFA}"/>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1103A05E-35D7-4385-BB87-1F44316DFC32}"/>
              </a:ext>
            </a:extLst>
          </p:cNvPr>
          <p:cNvSpPr>
            <a:spLocks noGrp="1"/>
          </p:cNvSpPr>
          <p:nvPr>
            <p:ph type="subTitle" idx="1"/>
          </p:nvPr>
        </p:nvSpPr>
        <p:spPr/>
        <p:txBody>
          <a:bodyPr/>
          <a:lstStyle/>
          <a:p>
            <a:endParaRPr lang="en-US"/>
          </a:p>
        </p:txBody>
      </p:sp>
      <p:sp>
        <p:nvSpPr>
          <p:cNvPr id="3" name="Slide Number Placeholder 3">
            <a:extLst>
              <a:ext uri="{FF2B5EF4-FFF2-40B4-BE49-F238E27FC236}">
                <a16:creationId xmlns:a16="http://schemas.microsoft.com/office/drawing/2014/main" id="{EFA6ACAF-0E7E-435A-A880-D3642FD3B871}"/>
              </a:ext>
            </a:extLst>
          </p:cNvPr>
          <p:cNvSpPr>
            <a:spLocks noGrp="1"/>
          </p:cNvSpPr>
          <p:nvPr>
            <p:ph type="sldNum" idx="12"/>
          </p:nvPr>
        </p:nvSpPr>
        <p:spPr/>
        <p:txBody>
          <a:bodyPr/>
          <a:lstStyle/>
          <a:p>
            <a:pPr algn="ctr"/>
            <a:fld id="{00000000-1234-1234-1234-123412341234}" type="slidenum">
              <a:rPr lang="en-US" smtClean="0"/>
              <a:pPr algn="ctr"/>
              <a:t>147</a:t>
            </a:fld>
            <a:endParaRPr 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138"/>
          <p:cNvPicPr preferRelativeResize="0"/>
          <p:nvPr/>
        </p:nvPicPr>
        <p:blipFill>
          <a:blip r:embed="rId3">
            <a:alphaModFix/>
          </a:blip>
          <a:stretch>
            <a:fillRect/>
          </a:stretch>
        </p:blipFill>
        <p:spPr>
          <a:xfrm>
            <a:off x="0" y="1"/>
            <a:ext cx="9143998" cy="4376893"/>
          </a:xfrm>
          <a:prstGeom prst="rect">
            <a:avLst/>
          </a:prstGeom>
          <a:noFill/>
          <a:ln>
            <a:noFill/>
          </a:ln>
        </p:spPr>
      </p:pic>
      <p:sp>
        <p:nvSpPr>
          <p:cNvPr id="2" name="Title 1">
            <a:extLst>
              <a:ext uri="{FF2B5EF4-FFF2-40B4-BE49-F238E27FC236}">
                <a16:creationId xmlns:a16="http://schemas.microsoft.com/office/drawing/2014/main" id="{E50F0B6D-3C7A-4521-BC87-69CDF25C8B3E}"/>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05B5EB2F-03E0-4781-9F49-7986A5331702}"/>
              </a:ext>
            </a:extLst>
          </p:cNvPr>
          <p:cNvSpPr>
            <a:spLocks noGrp="1"/>
          </p:cNvSpPr>
          <p:nvPr>
            <p:ph type="subTitle" idx="1"/>
          </p:nvPr>
        </p:nvSpPr>
        <p:spPr/>
        <p:txBody>
          <a:bodyPr/>
          <a:lstStyle/>
          <a:p>
            <a:endParaRPr lang="en-US"/>
          </a:p>
        </p:txBody>
      </p:sp>
      <p:sp>
        <p:nvSpPr>
          <p:cNvPr id="3" name="Slide Number Placeholder 3">
            <a:extLst>
              <a:ext uri="{FF2B5EF4-FFF2-40B4-BE49-F238E27FC236}">
                <a16:creationId xmlns:a16="http://schemas.microsoft.com/office/drawing/2014/main" id="{3F6BED6B-D7A3-4FB4-AE09-14FDE88CD313}"/>
              </a:ext>
            </a:extLst>
          </p:cNvPr>
          <p:cNvSpPr>
            <a:spLocks noGrp="1"/>
          </p:cNvSpPr>
          <p:nvPr>
            <p:ph type="sldNum" idx="12"/>
          </p:nvPr>
        </p:nvSpPr>
        <p:spPr/>
        <p:txBody>
          <a:bodyPr/>
          <a:lstStyle/>
          <a:p>
            <a:pPr algn="ctr"/>
            <a:fld id="{00000000-1234-1234-1234-123412341234}" type="slidenum">
              <a:rPr lang="en-US" smtClean="0"/>
              <a:pPr algn="ctr"/>
              <a:t>148</a:t>
            </a:fld>
            <a:endParaRPr 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97E1-3119-8443-B48A-D04E697C3147}"/>
              </a:ext>
            </a:extLst>
          </p:cNvPr>
          <p:cNvSpPr>
            <a:spLocks noGrp="1"/>
          </p:cNvSpPr>
          <p:nvPr>
            <p:ph type="title"/>
          </p:nvPr>
        </p:nvSpPr>
        <p:spPr/>
        <p:txBody>
          <a:bodyPr/>
          <a:lstStyle/>
          <a:p>
            <a:r>
              <a:rPr lang="en-US" dirty="0" err="1"/>
              <a:t>kubectl</a:t>
            </a:r>
            <a:endParaRPr lang="en-US" dirty="0"/>
          </a:p>
        </p:txBody>
      </p:sp>
      <p:sp>
        <p:nvSpPr>
          <p:cNvPr id="3" name="Text Placeholder 2">
            <a:extLst>
              <a:ext uri="{FF2B5EF4-FFF2-40B4-BE49-F238E27FC236}">
                <a16:creationId xmlns:a16="http://schemas.microsoft.com/office/drawing/2014/main" id="{CA9D0688-9943-9D42-BFFA-FB104C445E1A}"/>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err="1">
                <a:solidFill>
                  <a:schemeClr val="tx1">
                    <a:lumMod val="50000"/>
                  </a:schemeClr>
                </a:solidFill>
              </a:rPr>
              <a:t>kubectl</a:t>
            </a:r>
            <a:r>
              <a:rPr lang="en-US" dirty="0">
                <a:solidFill>
                  <a:schemeClr val="tx1">
                    <a:lumMod val="50000"/>
                  </a:schemeClr>
                </a:solidFill>
              </a:rPr>
              <a:t> (“</a:t>
            </a:r>
            <a:r>
              <a:rPr lang="en-US" dirty="0" err="1">
                <a:solidFill>
                  <a:schemeClr val="tx1">
                    <a:lumMod val="50000"/>
                  </a:schemeClr>
                </a:solidFill>
              </a:rPr>
              <a:t>kube</a:t>
            </a:r>
            <a:r>
              <a:rPr lang="en-US" dirty="0">
                <a:solidFill>
                  <a:schemeClr val="tx1">
                    <a:lumMod val="50000"/>
                  </a:schemeClr>
                </a:solidFill>
              </a:rPr>
              <a:t>-cuttle”) is command-line tool used to interact with API</a:t>
            </a:r>
          </a:p>
          <a:p>
            <a:pPr marL="514350" indent="-285750">
              <a:buClrTx/>
              <a:buSzPct val="100000"/>
              <a:buFont typeface="Arial" panose="020B0604020202020204" pitchFamily="34" charset="0"/>
              <a:buChar char="●"/>
            </a:pPr>
            <a:r>
              <a:rPr lang="en-US" dirty="0">
                <a:solidFill>
                  <a:schemeClr val="tx1">
                    <a:lumMod val="50000"/>
                  </a:schemeClr>
                </a:solidFill>
              </a:rPr>
              <a:t>May require installation (automatic if using k8s via Docker Desktop)</a:t>
            </a:r>
          </a:p>
          <a:p>
            <a:pPr marL="514350" indent="-285750">
              <a:buClrTx/>
              <a:buSzPct val="100000"/>
              <a:buFont typeface="Arial" panose="020B0604020202020204" pitchFamily="34" charset="0"/>
              <a:buChar char="●"/>
            </a:pPr>
            <a:r>
              <a:rPr lang="en-US" dirty="0">
                <a:solidFill>
                  <a:schemeClr val="tx1">
                    <a:lumMod val="50000"/>
                  </a:schemeClr>
                </a:solidFill>
              </a:rPr>
              <a:t>Config file defines details of connection to cluster (e.g., ~/.</a:t>
            </a:r>
            <a:r>
              <a:rPr lang="en-US" dirty="0" err="1">
                <a:solidFill>
                  <a:schemeClr val="tx1">
                    <a:lumMod val="50000"/>
                  </a:schemeClr>
                </a:solidFill>
              </a:rPr>
              <a:t>kube</a:t>
            </a:r>
            <a:r>
              <a:rPr lang="en-US" dirty="0">
                <a:solidFill>
                  <a:schemeClr val="tx1">
                    <a:lumMod val="50000"/>
                  </a:schemeClr>
                </a:solidFill>
              </a:rPr>
              <a:t>/config)</a:t>
            </a:r>
          </a:p>
          <a:p>
            <a:pPr marL="514350" indent="-285750">
              <a:buClrTx/>
              <a:buSzPct val="100000"/>
              <a:buFont typeface="Arial" panose="020B0604020202020204" pitchFamily="34" charset="0"/>
              <a:buChar char="●"/>
            </a:pPr>
            <a:r>
              <a:rPr lang="en-US" dirty="0">
                <a:solidFill>
                  <a:schemeClr val="tx1">
                    <a:lumMod val="50000"/>
                  </a:schemeClr>
                </a:solidFill>
              </a:rPr>
              <a:t>Run `</a:t>
            </a:r>
            <a:r>
              <a:rPr lang="en-US" i="1" dirty="0" err="1">
                <a:solidFill>
                  <a:schemeClr val="tx1">
                    <a:lumMod val="50000"/>
                  </a:schemeClr>
                </a:solidFill>
              </a:rPr>
              <a:t>kubectl</a:t>
            </a:r>
            <a:r>
              <a:rPr lang="en-US" i="1" dirty="0">
                <a:solidFill>
                  <a:schemeClr val="tx1">
                    <a:lumMod val="50000"/>
                  </a:schemeClr>
                </a:solidFill>
              </a:rPr>
              <a:t> cluster-info</a:t>
            </a:r>
            <a:r>
              <a:rPr lang="en-US" dirty="0">
                <a:solidFill>
                  <a:schemeClr val="tx1">
                    <a:lumMod val="50000"/>
                  </a:schemeClr>
                </a:solidFill>
              </a:rPr>
              <a:t>` to confirm connectivity</a:t>
            </a:r>
          </a:p>
          <a:p>
            <a:pPr marL="514350" indent="-285750">
              <a:buClrTx/>
              <a:buSzPct val="100000"/>
              <a:buFont typeface="Arial" panose="020B0604020202020204" pitchFamily="34" charset="0"/>
              <a:buChar char="●"/>
            </a:pPr>
            <a:r>
              <a:rPr lang="en-US" dirty="0">
                <a:solidFill>
                  <a:schemeClr val="tx1">
                    <a:lumMod val="50000"/>
                  </a:schemeClr>
                </a:solidFill>
              </a:rPr>
              <a:t>Run `</a:t>
            </a:r>
            <a:r>
              <a:rPr lang="en-US" i="1" dirty="0" err="1">
                <a:solidFill>
                  <a:schemeClr val="tx1">
                    <a:lumMod val="50000"/>
                  </a:schemeClr>
                </a:solidFill>
              </a:rPr>
              <a:t>kubectl</a:t>
            </a:r>
            <a:r>
              <a:rPr lang="en-US" dirty="0">
                <a:solidFill>
                  <a:schemeClr val="tx1">
                    <a:lumMod val="50000"/>
                  </a:schemeClr>
                </a:solidFill>
              </a:rPr>
              <a:t>` from command-line (with arguments) to see options</a:t>
            </a:r>
          </a:p>
          <a:p>
            <a:pPr marL="514350" indent="-285750">
              <a:buClrTx/>
              <a:buSzPct val="100000"/>
              <a:buFont typeface="Arial" panose="020B0604020202020204" pitchFamily="34" charset="0"/>
              <a:buChar char="●"/>
            </a:pPr>
            <a:r>
              <a:rPr lang="en-US" dirty="0">
                <a:solidFill>
                  <a:schemeClr val="tx1">
                    <a:lumMod val="50000"/>
                  </a:schemeClr>
                </a:solidFill>
              </a:rPr>
              <a:t>NOTE: k8s in Docker Desktop should handle most of this for you</a:t>
            </a:r>
          </a:p>
          <a:p>
            <a:pPr marL="514350" indent="-285750">
              <a:buClrTx/>
              <a:buSzPct val="100000"/>
              <a:buFont typeface="Arial" panose="020B0604020202020204" pitchFamily="34" charset="0"/>
              <a:buChar char="●"/>
            </a:pPr>
            <a:r>
              <a:rPr lang="en-US" dirty="0">
                <a:solidFill>
                  <a:schemeClr val="tx1">
                    <a:lumMod val="50000"/>
                  </a:schemeClr>
                </a:solidFill>
              </a:rPr>
              <a:t>`</a:t>
            </a:r>
            <a:r>
              <a:rPr lang="en-US" i="1" dirty="0" err="1">
                <a:solidFill>
                  <a:schemeClr val="tx1">
                    <a:lumMod val="50000"/>
                  </a:schemeClr>
                </a:solidFill>
              </a:rPr>
              <a:t>kubectl</a:t>
            </a:r>
            <a:r>
              <a:rPr lang="en-US" i="1" dirty="0">
                <a:solidFill>
                  <a:schemeClr val="tx1">
                    <a:lumMod val="50000"/>
                  </a:schemeClr>
                </a:solidFill>
              </a:rPr>
              <a:t> apply –f path-to-</a:t>
            </a:r>
            <a:r>
              <a:rPr lang="en-US" i="1" dirty="0" err="1">
                <a:solidFill>
                  <a:schemeClr val="tx1">
                    <a:lumMod val="50000"/>
                  </a:schemeClr>
                </a:solidFill>
              </a:rPr>
              <a:t>yaml</a:t>
            </a:r>
            <a:r>
              <a:rPr lang="en-US" i="1" dirty="0">
                <a:solidFill>
                  <a:schemeClr val="tx1">
                    <a:lumMod val="50000"/>
                  </a:schemeClr>
                </a:solidFill>
              </a:rPr>
              <a:t>-</a:t>
            </a:r>
            <a:r>
              <a:rPr lang="en-US" i="1" dirty="0" err="1">
                <a:solidFill>
                  <a:schemeClr val="tx1">
                    <a:lumMod val="50000"/>
                  </a:schemeClr>
                </a:solidFill>
              </a:rPr>
              <a:t>file.yml</a:t>
            </a:r>
            <a:r>
              <a:rPr lang="en-US" dirty="0">
                <a:solidFill>
                  <a:schemeClr val="tx1">
                    <a:lumMod val="50000"/>
                  </a:schemeClr>
                </a:solidFill>
              </a:rPr>
              <a:t>`</a:t>
            </a:r>
          </a:p>
        </p:txBody>
      </p:sp>
      <p:sp>
        <p:nvSpPr>
          <p:cNvPr id="4" name="Slide Number Placeholder 3">
            <a:extLst>
              <a:ext uri="{FF2B5EF4-FFF2-40B4-BE49-F238E27FC236}">
                <a16:creationId xmlns:a16="http://schemas.microsoft.com/office/drawing/2014/main" id="{83ABB77E-F06C-5C4E-9D66-B80C602DBE82}"/>
              </a:ext>
            </a:extLst>
          </p:cNvPr>
          <p:cNvSpPr>
            <a:spLocks noGrp="1"/>
          </p:cNvSpPr>
          <p:nvPr>
            <p:ph type="sldNum" idx="12"/>
          </p:nvPr>
        </p:nvSpPr>
        <p:spPr/>
        <p:txBody>
          <a:bodyPr/>
          <a:lstStyle/>
          <a:p>
            <a:fld id="{00000000-1234-1234-1234-123412341234}" type="slidenum">
              <a:rPr lang="en-US" smtClean="0"/>
              <a:pPr/>
              <a:t>149</a:t>
            </a:fld>
            <a:endParaRPr lang="en-US"/>
          </a:p>
        </p:txBody>
      </p:sp>
    </p:spTree>
    <p:extLst>
      <p:ext uri="{BB962C8B-B14F-4D97-AF65-F5344CB8AC3E}">
        <p14:creationId xmlns:p14="http://schemas.microsoft.com/office/powerpoint/2010/main" val="80368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vs. Monolithic</a:t>
            </a:r>
            <a:endParaRPr b="1" dirty="0">
              <a:latin typeface="Helvetica Neue"/>
              <a:ea typeface="Helvetica Neue"/>
              <a:cs typeface="Helvetica Neue"/>
              <a:sym typeface="Helvetica Neue"/>
            </a:endParaRPr>
          </a:p>
        </p:txBody>
      </p:sp>
      <p:sp>
        <p:nvSpPr>
          <p:cNvPr id="7" name="Shape 85">
            <a:extLst>
              <a:ext uri="{FF2B5EF4-FFF2-40B4-BE49-F238E27FC236}">
                <a16:creationId xmlns:a16="http://schemas.microsoft.com/office/drawing/2014/main" id="{52CF388C-5DE4-423A-B1A0-42C1EC089248}"/>
              </a:ext>
            </a:extLst>
          </p:cNvPr>
          <p:cNvSpPr>
            <a:spLocks noGrp="1"/>
          </p:cNvSpPr>
          <p:nvPr>
            <p:ph type="subTitle" idx="1"/>
          </p:nvPr>
        </p:nvSpPr>
        <p:spPr>
          <a:xfrm>
            <a:off x="613700" y="1302563"/>
            <a:ext cx="7625100" cy="3173100"/>
          </a:xfrm>
          <a:prstGeom prst="rect">
            <a:avLst/>
          </a:prstGeom>
        </p:spPr>
        <p:txBody>
          <a:bodyPr/>
          <a:lstStyle/>
          <a:p>
            <a:pPr marL="971550" lvl="1" indent="-285750">
              <a:buClrTx/>
              <a:buSzPct val="100000"/>
              <a:buFont typeface="Arial" panose="020B0604020202020204" pitchFamily="34" charset="0"/>
              <a:buChar char="●"/>
              <a:defRPr sz="1800"/>
            </a:pPr>
            <a:r>
              <a:rPr lang="en-US" dirty="0">
                <a:solidFill>
                  <a:schemeClr val="tx1">
                    <a:lumMod val="50000"/>
                  </a:schemeClr>
                </a:solidFill>
              </a:rPr>
              <a:t>Monolithic applications can exhibit some of the same characteristics as microservices:</a:t>
            </a:r>
          </a:p>
          <a:p>
            <a:pPr marL="1428750" lvl="2" indent="-285750">
              <a:buClrTx/>
              <a:buSzPct val="100000"/>
              <a:buFont typeface="Wingdings" panose="05000000000000000000" pitchFamily="2" charset="2"/>
              <a:buChar char="Ø"/>
              <a:defRPr sz="1800"/>
            </a:pPr>
            <a:r>
              <a:rPr lang="en-US" sz="1350" dirty="0">
                <a:solidFill>
                  <a:schemeClr val="tx1">
                    <a:lumMod val="50000"/>
                  </a:schemeClr>
                </a:solidFill>
              </a:rPr>
              <a:t>Distributed</a:t>
            </a:r>
          </a:p>
          <a:p>
            <a:pPr marL="1428750" lvl="2" indent="-285750">
              <a:buClrTx/>
              <a:buSzPct val="100000"/>
              <a:buFont typeface="Wingdings" panose="05000000000000000000" pitchFamily="2" charset="2"/>
              <a:buChar char="Ø"/>
              <a:defRPr sz="1800"/>
            </a:pPr>
            <a:r>
              <a:rPr lang="en-US" sz="1350" dirty="0">
                <a:solidFill>
                  <a:schemeClr val="tx1">
                    <a:lumMod val="50000"/>
                  </a:schemeClr>
                </a:solidFill>
              </a:rPr>
              <a:t>Interact via network</a:t>
            </a:r>
          </a:p>
          <a:p>
            <a:pPr marL="1428750" lvl="2" indent="-285750">
              <a:buClrTx/>
              <a:buSzPct val="100000"/>
              <a:buFont typeface="Wingdings" panose="05000000000000000000" pitchFamily="2" charset="2"/>
              <a:buChar char="Ø"/>
              <a:defRPr sz="1800"/>
            </a:pPr>
            <a:r>
              <a:rPr lang="en-US" sz="1350" dirty="0">
                <a:solidFill>
                  <a:schemeClr val="tx1">
                    <a:lumMod val="50000"/>
                  </a:schemeClr>
                </a:solidFill>
              </a:rPr>
              <a:t>Might use unshared data sources</a:t>
            </a:r>
          </a:p>
          <a:p>
            <a:pPr marL="1428750" lvl="2" indent="-285750">
              <a:buClrTx/>
              <a:buSzPct val="100000"/>
              <a:buFont typeface="Arial" panose="020B0604020202020204" pitchFamily="34" charset="0"/>
              <a:buChar char="●"/>
              <a:defRPr sz="1800"/>
            </a:pPr>
            <a:endParaRPr lang="en-US" sz="1350" dirty="0">
              <a:solidFill>
                <a:schemeClr val="tx1">
                  <a:lumMod val="50000"/>
                </a:schemeClr>
              </a:solidFill>
            </a:endParaRPr>
          </a:p>
          <a:p>
            <a:pPr marL="971550" lvl="1" indent="-285750">
              <a:buClrTx/>
              <a:buSzPct val="100000"/>
              <a:buFont typeface="Arial" panose="020B0604020202020204" pitchFamily="34" charset="0"/>
              <a:buChar char="●"/>
              <a:defRPr sz="1800"/>
            </a:pPr>
            <a:r>
              <a:rPr lang="en-US" dirty="0">
                <a:solidFill>
                  <a:schemeClr val="tx1">
                    <a:lumMod val="50000"/>
                  </a:schemeClr>
                </a:solidFill>
              </a:rPr>
              <a:t>Key difference, though, is requirement to deploy all parts of the system together (not independently-deployable)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15</a:t>
            </a:fld>
            <a:endParaRPr/>
          </a:p>
        </p:txBody>
      </p:sp>
    </p:spTree>
    <p:extLst>
      <p:ext uri="{BB962C8B-B14F-4D97-AF65-F5344CB8AC3E}">
        <p14:creationId xmlns:p14="http://schemas.microsoft.com/office/powerpoint/2010/main" val="379924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9FAB-F72A-4746-9EA6-2BC8E098206D}"/>
              </a:ext>
            </a:extLst>
          </p:cNvPr>
          <p:cNvSpPr>
            <a:spLocks noGrp="1"/>
          </p:cNvSpPr>
          <p:nvPr>
            <p:ph type="title"/>
          </p:nvPr>
        </p:nvSpPr>
        <p:spPr/>
        <p:txBody>
          <a:bodyPr/>
          <a:lstStyle/>
          <a:p>
            <a:r>
              <a:rPr lang="en-US" dirty="0"/>
              <a:t>k8s Pods: The Basic Building Block</a:t>
            </a:r>
          </a:p>
        </p:txBody>
      </p:sp>
      <p:sp>
        <p:nvSpPr>
          <p:cNvPr id="3" name="Text Placeholder 2">
            <a:extLst>
              <a:ext uri="{FF2B5EF4-FFF2-40B4-BE49-F238E27FC236}">
                <a16:creationId xmlns:a16="http://schemas.microsoft.com/office/drawing/2014/main" id="{73D753CE-47EE-9346-B6E5-7172F5C9DE1E}"/>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A pod represents a set of running containers in your cluster</a:t>
            </a:r>
          </a:p>
          <a:p>
            <a:pPr marL="514350" indent="-285750">
              <a:buClrTx/>
              <a:buSzPct val="100000"/>
              <a:buFont typeface="Arial" panose="020B0604020202020204" pitchFamily="34" charset="0"/>
              <a:buChar char="●"/>
            </a:pPr>
            <a:r>
              <a:rPr lang="en-US" dirty="0">
                <a:solidFill>
                  <a:schemeClr val="tx1">
                    <a:lumMod val="50000"/>
                  </a:schemeClr>
                </a:solidFill>
              </a:rPr>
              <a:t>Worker nodes host pods</a:t>
            </a:r>
          </a:p>
          <a:p>
            <a:pPr marL="514350" indent="-285750">
              <a:buClrTx/>
              <a:buSzPct val="100000"/>
              <a:buFont typeface="Arial" panose="020B0604020202020204" pitchFamily="34" charset="0"/>
              <a:buChar char="●"/>
            </a:pPr>
            <a:r>
              <a:rPr lang="en-US" dirty="0">
                <a:solidFill>
                  <a:schemeClr val="tx1">
                    <a:lumMod val="50000"/>
                  </a:schemeClr>
                </a:solidFill>
              </a:rPr>
              <a:t>The control plane manages the worker nodes and the pods inside them</a:t>
            </a:r>
          </a:p>
        </p:txBody>
      </p:sp>
      <p:sp>
        <p:nvSpPr>
          <p:cNvPr id="4" name="Slide Number Placeholder 3">
            <a:extLst>
              <a:ext uri="{FF2B5EF4-FFF2-40B4-BE49-F238E27FC236}">
                <a16:creationId xmlns:a16="http://schemas.microsoft.com/office/drawing/2014/main" id="{A3971209-A617-5F49-BE3C-7EA9E6150D58}"/>
              </a:ext>
            </a:extLst>
          </p:cNvPr>
          <p:cNvSpPr>
            <a:spLocks noGrp="1"/>
          </p:cNvSpPr>
          <p:nvPr>
            <p:ph type="sldNum" idx="12"/>
          </p:nvPr>
        </p:nvSpPr>
        <p:spPr/>
        <p:txBody>
          <a:bodyPr/>
          <a:lstStyle/>
          <a:p>
            <a:fld id="{00000000-1234-1234-1234-123412341234}" type="slidenum">
              <a:rPr lang="en-US" smtClean="0"/>
              <a:pPr/>
              <a:t>150</a:t>
            </a:fld>
            <a:endParaRPr lang="en-US"/>
          </a:p>
        </p:txBody>
      </p:sp>
    </p:spTree>
    <p:extLst>
      <p:ext uri="{BB962C8B-B14F-4D97-AF65-F5344CB8AC3E}">
        <p14:creationId xmlns:p14="http://schemas.microsoft.com/office/powerpoint/2010/main" val="68040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9FAB-F72A-4746-9EA6-2BC8E098206D}"/>
              </a:ext>
            </a:extLst>
          </p:cNvPr>
          <p:cNvSpPr>
            <a:spLocks noGrp="1"/>
          </p:cNvSpPr>
          <p:nvPr>
            <p:ph type="title"/>
          </p:nvPr>
        </p:nvSpPr>
        <p:spPr/>
        <p:txBody>
          <a:bodyPr/>
          <a:lstStyle/>
          <a:p>
            <a:r>
              <a:rPr lang="en-US" dirty="0"/>
              <a:t>k8s Pods: The Basic Building Block</a:t>
            </a:r>
          </a:p>
        </p:txBody>
      </p:sp>
      <p:sp>
        <p:nvSpPr>
          <p:cNvPr id="3" name="Text Placeholder 2">
            <a:extLst>
              <a:ext uri="{FF2B5EF4-FFF2-40B4-BE49-F238E27FC236}">
                <a16:creationId xmlns:a16="http://schemas.microsoft.com/office/drawing/2014/main" id="{73D753CE-47EE-9346-B6E5-7172F5C9DE1E}"/>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 dirty="0">
                <a:solidFill>
                  <a:schemeClr val="tx1">
                    <a:lumMod val="50000"/>
                  </a:schemeClr>
                </a:solidFill>
                <a:latin typeface="+mj-lt"/>
              </a:rPr>
              <a:t>Pod is the basic execution and scaling unit in Kubernetes</a:t>
            </a:r>
            <a:endParaRPr lang="en-US" dirty="0">
              <a:solidFill>
                <a:schemeClr val="tx1">
                  <a:lumMod val="50000"/>
                </a:schemeClr>
              </a:solidFill>
              <a:latin typeface="+mj-lt"/>
            </a:endParaRPr>
          </a:p>
          <a:p>
            <a:pPr marL="514350" indent="-285750">
              <a:buClrTx/>
              <a:buSzPct val="100000"/>
              <a:buFont typeface="Arial" panose="020B0604020202020204" pitchFamily="34" charset="0"/>
              <a:buChar char="●"/>
            </a:pPr>
            <a:r>
              <a:rPr lang="en" dirty="0">
                <a:solidFill>
                  <a:schemeClr val="tx1">
                    <a:lumMod val="50000"/>
                  </a:schemeClr>
                </a:solidFill>
                <a:latin typeface="+mj-lt"/>
              </a:rPr>
              <a:t>Kubernetes runs containers but always inside pods</a:t>
            </a:r>
            <a:endParaRPr lang="en-US" dirty="0">
              <a:solidFill>
                <a:schemeClr val="tx1">
                  <a:lumMod val="50000"/>
                </a:schemeClr>
              </a:solidFill>
              <a:latin typeface="+mj-lt"/>
            </a:endParaRPr>
          </a:p>
          <a:p>
            <a:pPr marL="514350" indent="-285750">
              <a:buClrTx/>
              <a:buSzPct val="100000"/>
              <a:buFont typeface="Arial" panose="020B0604020202020204" pitchFamily="34" charset="0"/>
              <a:buChar char="●"/>
            </a:pPr>
            <a:r>
              <a:rPr lang="en" dirty="0">
                <a:solidFill>
                  <a:schemeClr val="tx1">
                    <a:lumMod val="50000"/>
                  </a:schemeClr>
                </a:solidFill>
                <a:latin typeface="+mj-lt"/>
              </a:rPr>
              <a:t>It is like a sandbox </a:t>
            </a:r>
            <a:r>
              <a:rPr lang="en-US" dirty="0">
                <a:solidFill>
                  <a:schemeClr val="tx1">
                    <a:lumMod val="50000"/>
                  </a:schemeClr>
                </a:solidFill>
                <a:latin typeface="+mj-lt"/>
              </a:rPr>
              <a:t>in which containers run (abstraction)</a:t>
            </a:r>
          </a:p>
          <a:p>
            <a:pPr marL="514350" indent="-285750">
              <a:buClrTx/>
              <a:buSzPct val="100000"/>
              <a:buFont typeface="Arial" panose="020B0604020202020204" pitchFamily="34" charset="0"/>
              <a:buChar char="●"/>
            </a:pPr>
            <a:r>
              <a:rPr lang="en-US" dirty="0">
                <a:solidFill>
                  <a:schemeClr val="tx1">
                    <a:lumMod val="50000"/>
                  </a:schemeClr>
                </a:solidFill>
                <a:latin typeface="+mj-lt"/>
              </a:rPr>
              <a:t>A pod is a group of containers:</a:t>
            </a:r>
          </a:p>
          <a:p>
            <a:pPr marL="971550" lvl="1" indent="-285750">
              <a:buClrTx/>
              <a:buSzPct val="100000"/>
              <a:buFont typeface="Wingdings" panose="05000000000000000000" pitchFamily="2" charset="2"/>
              <a:buChar char="Ø"/>
            </a:pPr>
            <a:r>
              <a:rPr lang="en-US" sz="1300" dirty="0">
                <a:solidFill>
                  <a:schemeClr val="tx1">
                    <a:lumMod val="50000"/>
                  </a:schemeClr>
                </a:solidFill>
                <a:latin typeface="+mj-lt"/>
              </a:rPr>
              <a:t>Running together (on the same node)</a:t>
            </a:r>
          </a:p>
          <a:p>
            <a:pPr marL="971550" lvl="1" indent="-285750">
              <a:buClrTx/>
              <a:buSzPct val="100000"/>
              <a:buFont typeface="Wingdings" panose="05000000000000000000" pitchFamily="2" charset="2"/>
              <a:buChar char="Ø"/>
            </a:pPr>
            <a:r>
              <a:rPr lang="en-US" sz="1300" dirty="0">
                <a:solidFill>
                  <a:schemeClr val="tx1">
                    <a:lumMod val="50000"/>
                  </a:schemeClr>
                </a:solidFill>
                <a:latin typeface="+mj-lt"/>
              </a:rPr>
              <a:t>Sharing resources (RAM, CPU; but, also, network, volumes, </a:t>
            </a:r>
            <a:r>
              <a:rPr lang="en-US" sz="1300" dirty="0" err="1">
                <a:solidFill>
                  <a:schemeClr val="tx1">
                    <a:lumMod val="50000"/>
                  </a:schemeClr>
                </a:solidFill>
                <a:latin typeface="+mj-lt"/>
              </a:rPr>
              <a:t>etc</a:t>
            </a:r>
            <a:r>
              <a:rPr lang="en-US" sz="1300" dirty="0">
                <a:solidFill>
                  <a:schemeClr val="tx1">
                    <a:lumMod val="50000"/>
                  </a:schemeClr>
                </a:solidFill>
                <a:latin typeface="+mj-lt"/>
              </a:rPr>
              <a:t>…)</a:t>
            </a:r>
          </a:p>
          <a:p>
            <a:pPr marL="514350" indent="-285750">
              <a:buClrTx/>
              <a:buSzPct val="100000"/>
              <a:buFont typeface="Arial" panose="020B0604020202020204" pitchFamily="34" charset="0"/>
              <a:buChar char="●"/>
            </a:pPr>
            <a:r>
              <a:rPr lang="en-US" dirty="0">
                <a:solidFill>
                  <a:schemeClr val="tx1">
                    <a:lumMod val="50000"/>
                  </a:schemeClr>
                </a:solidFill>
                <a:latin typeface="+mj-lt"/>
              </a:rPr>
              <a:t>A Pod models an application-specific “logical host”</a:t>
            </a:r>
          </a:p>
          <a:p>
            <a:pPr marL="514350" indent="-285750">
              <a:buClrTx/>
              <a:buSzPct val="100000"/>
              <a:buFont typeface="Arial" panose="020B0604020202020204" pitchFamily="34" charset="0"/>
              <a:buChar char="●"/>
            </a:pPr>
            <a:endParaRPr lang="en-US" dirty="0">
              <a:solidFill>
                <a:schemeClr val="tx1">
                  <a:lumMod val="50000"/>
                </a:schemeClr>
              </a:solidFill>
              <a:latin typeface="+mj-lt"/>
            </a:endParaRPr>
          </a:p>
        </p:txBody>
      </p:sp>
      <p:sp>
        <p:nvSpPr>
          <p:cNvPr id="4" name="Slide Number Placeholder 3">
            <a:extLst>
              <a:ext uri="{FF2B5EF4-FFF2-40B4-BE49-F238E27FC236}">
                <a16:creationId xmlns:a16="http://schemas.microsoft.com/office/drawing/2014/main" id="{A3971209-A617-5F49-BE3C-7EA9E6150D58}"/>
              </a:ext>
            </a:extLst>
          </p:cNvPr>
          <p:cNvSpPr>
            <a:spLocks noGrp="1"/>
          </p:cNvSpPr>
          <p:nvPr>
            <p:ph type="sldNum" idx="12"/>
          </p:nvPr>
        </p:nvSpPr>
        <p:spPr/>
        <p:txBody>
          <a:bodyPr/>
          <a:lstStyle/>
          <a:p>
            <a:fld id="{00000000-1234-1234-1234-123412341234}" type="slidenum">
              <a:rPr lang="en-US" smtClean="0"/>
              <a:pPr/>
              <a:t>151</a:t>
            </a:fld>
            <a:endParaRPr lang="en-US"/>
          </a:p>
        </p:txBody>
      </p:sp>
    </p:spTree>
    <p:extLst>
      <p:ext uri="{BB962C8B-B14F-4D97-AF65-F5344CB8AC3E}">
        <p14:creationId xmlns:p14="http://schemas.microsoft.com/office/powerpoint/2010/main" val="404676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6" name="Google Shape;157;p26">
            <a:extLst>
              <a:ext uri="{FF2B5EF4-FFF2-40B4-BE49-F238E27FC236}">
                <a16:creationId xmlns:a16="http://schemas.microsoft.com/office/drawing/2014/main" id="{1C4F03F3-A238-4390-B5AA-8FE53BAF64C9}"/>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Pod state</a:t>
            </a:r>
            <a:endParaRPr dirty="0">
              <a:latin typeface="Helvetica Neue"/>
              <a:ea typeface="Helvetica Neue"/>
              <a:cs typeface="Helvetica Neue"/>
              <a:sym typeface="Helvetica Neue"/>
            </a:endParaRPr>
          </a:p>
        </p:txBody>
      </p:sp>
      <p:sp>
        <p:nvSpPr>
          <p:cNvPr id="805" name="Google Shape;805;p118"/>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marL="514350" indent="-285750">
              <a:lnSpc>
                <a:spcPct val="100000"/>
              </a:lnSpc>
              <a:buClrTx/>
              <a:buSzPct val="100000"/>
              <a:buFont typeface="Arial" panose="020B0604020202020204" pitchFamily="34" charset="0"/>
              <a:buChar char="●"/>
            </a:pPr>
            <a:r>
              <a:rPr lang="en" dirty="0">
                <a:solidFill>
                  <a:schemeClr val="tx1">
                    <a:lumMod val="50000"/>
                  </a:schemeClr>
                </a:solidFill>
                <a:latin typeface="+mj-lt"/>
              </a:rPr>
              <a:t>Pods are considered to be relatively ephemeral (rather than durable) entities</a:t>
            </a:r>
            <a:endParaRPr dirty="0">
              <a:solidFill>
                <a:schemeClr val="tx1">
                  <a:lumMod val="50000"/>
                </a:schemeClr>
              </a:solidFill>
              <a:latin typeface="+mj-lt"/>
            </a:endParaRPr>
          </a:p>
          <a:p>
            <a:pPr marL="514350" indent="-285750">
              <a:lnSpc>
                <a:spcPct val="100000"/>
              </a:lnSpc>
              <a:buClrTx/>
              <a:buSzPct val="100000"/>
              <a:buFont typeface="Arial" panose="020B0604020202020204" pitchFamily="34" charset="0"/>
              <a:buChar char="●"/>
            </a:pPr>
            <a:r>
              <a:rPr lang="en" dirty="0">
                <a:solidFill>
                  <a:schemeClr val="tx1">
                    <a:lumMod val="50000"/>
                  </a:schemeClr>
                </a:solidFill>
                <a:latin typeface="+mj-lt"/>
              </a:rPr>
              <a:t>Pods do not hold state, so if a pod crashes, Kubernetes will replace it with another</a:t>
            </a:r>
            <a:endParaRPr dirty="0">
              <a:solidFill>
                <a:schemeClr val="tx1">
                  <a:lumMod val="50000"/>
                </a:schemeClr>
              </a:solidFill>
              <a:latin typeface="+mj-lt"/>
            </a:endParaRPr>
          </a:p>
          <a:p>
            <a:pPr marL="514350" indent="-285750">
              <a:lnSpc>
                <a:spcPct val="100000"/>
              </a:lnSpc>
              <a:buClrTx/>
              <a:buSzPct val="100000"/>
              <a:buFont typeface="Arial" panose="020B0604020202020204" pitchFamily="34" charset="0"/>
              <a:buChar char="●"/>
            </a:pPr>
            <a:r>
              <a:rPr lang="en" dirty="0">
                <a:solidFill>
                  <a:schemeClr val="tx1">
                    <a:lumMod val="50000"/>
                  </a:schemeClr>
                </a:solidFill>
                <a:latin typeface="+mj-lt"/>
              </a:rPr>
              <a:t>Multiple instances of the same pod are called replicas</a:t>
            </a:r>
            <a:endParaRPr dirty="0">
              <a:solidFill>
                <a:schemeClr val="tx1">
                  <a:lumMod val="50000"/>
                </a:schemeClr>
              </a:solidFill>
              <a:latin typeface="+mj-lt"/>
            </a:endParaRPr>
          </a:p>
          <a:p>
            <a:pPr marL="742939" indent="-285750">
              <a:buClrTx/>
              <a:buSzPct val="100000"/>
              <a:buFont typeface="Arial" panose="020B0604020202020204" pitchFamily="34" charset="0"/>
              <a:buChar char="●"/>
            </a:pPr>
            <a:endParaRPr dirty="0">
              <a:solidFill>
                <a:schemeClr val="tx1">
                  <a:lumMod val="50000"/>
                </a:schemeClr>
              </a:solidFill>
              <a:latin typeface="+mj-lt"/>
            </a:endParaRPr>
          </a:p>
          <a:p>
            <a:pPr marL="742939" indent="-285750">
              <a:buClrTx/>
              <a:buSzPct val="100000"/>
              <a:buFont typeface="Arial" panose="020B0604020202020204" pitchFamily="34" charset="0"/>
              <a:buChar char="●"/>
            </a:pPr>
            <a:endParaRPr dirty="0">
              <a:solidFill>
                <a:schemeClr val="tx1">
                  <a:lumMod val="50000"/>
                </a:schemeClr>
              </a:solidFill>
              <a:highlight>
                <a:srgbClr val="FFFFFF"/>
              </a:highlight>
              <a:latin typeface="+mj-lt"/>
              <a:ea typeface="Roboto"/>
              <a:cs typeface="Roboto"/>
              <a:sym typeface="Roboto"/>
            </a:endParaRPr>
          </a:p>
          <a:p>
            <a:pPr marL="742939" indent="-285750">
              <a:buClrTx/>
              <a:buSzPct val="100000"/>
              <a:buFont typeface="Arial" panose="020B0604020202020204" pitchFamily="34" charset="0"/>
              <a:buChar char="●"/>
            </a:pPr>
            <a:endParaRPr dirty="0">
              <a:solidFill>
                <a:schemeClr val="tx1">
                  <a:lumMod val="50000"/>
                </a:schemeClr>
              </a:solidFill>
              <a:highlight>
                <a:srgbClr val="FFFFFF"/>
              </a:highlight>
              <a:latin typeface="+mj-lt"/>
              <a:ea typeface="Roboto"/>
              <a:cs typeface="Roboto"/>
              <a:sym typeface="Roboto"/>
            </a:endParaRPr>
          </a:p>
          <a:p>
            <a:pPr marL="285750" indent="-285750">
              <a:buClrTx/>
              <a:buSzPct val="100000"/>
              <a:buFont typeface="Arial" panose="020B0604020202020204" pitchFamily="34" charset="0"/>
              <a:buChar char="●"/>
            </a:pPr>
            <a:endParaRPr dirty="0">
              <a:solidFill>
                <a:schemeClr val="tx1">
                  <a:lumMod val="50000"/>
                </a:schemeClr>
              </a:solidFill>
              <a:latin typeface="+mj-lt"/>
            </a:endParaRPr>
          </a:p>
          <a:p>
            <a:pPr marL="285750" indent="-285750">
              <a:buClrTx/>
              <a:buSzPct val="100000"/>
              <a:buFont typeface="Arial" panose="020B0604020202020204" pitchFamily="34" charset="0"/>
              <a:buChar char="●"/>
            </a:pPr>
            <a:endParaRPr dirty="0">
              <a:solidFill>
                <a:schemeClr val="tx1">
                  <a:lumMod val="50000"/>
                </a:schemeClr>
              </a:solidFill>
              <a:latin typeface="+mj-lt"/>
            </a:endParaRPr>
          </a:p>
          <a:p>
            <a:pPr marL="742939" indent="-285750">
              <a:buClrTx/>
              <a:buSzPct val="100000"/>
              <a:buFont typeface="Arial" panose="020B0604020202020204" pitchFamily="34" charset="0"/>
              <a:buChar char="●"/>
            </a:pPr>
            <a:endParaRPr dirty="0">
              <a:solidFill>
                <a:schemeClr val="tx1">
                  <a:lumMod val="50000"/>
                </a:schemeClr>
              </a:solidFill>
              <a:latin typeface="+mj-lt"/>
            </a:endParaRPr>
          </a:p>
        </p:txBody>
      </p:sp>
      <p:sp>
        <p:nvSpPr>
          <p:cNvPr id="4" name="Slide Number Placeholder 3">
            <a:extLst>
              <a:ext uri="{FF2B5EF4-FFF2-40B4-BE49-F238E27FC236}">
                <a16:creationId xmlns:a16="http://schemas.microsoft.com/office/drawing/2014/main" id="{CCEC4AD3-5E02-46F9-BACC-7D22B5108919}"/>
              </a:ext>
            </a:extLst>
          </p:cNvPr>
          <p:cNvSpPr>
            <a:spLocks noGrp="1"/>
          </p:cNvSpPr>
          <p:nvPr>
            <p:ph type="sldNum" idx="12"/>
          </p:nvPr>
        </p:nvSpPr>
        <p:spPr/>
        <p:txBody>
          <a:bodyPr/>
          <a:lstStyle/>
          <a:p>
            <a:pPr algn="ctr"/>
            <a:fld id="{00000000-1234-1234-1234-123412341234}" type="slidenum">
              <a:rPr lang="en-US" smtClean="0"/>
              <a:pPr algn="ctr"/>
              <a:t>152</a:t>
            </a:fld>
            <a:endParaRPr lang="en-US" dirty="0"/>
          </a:p>
        </p:txBody>
      </p:sp>
    </p:spTree>
    <p:extLst>
      <p:ext uri="{BB962C8B-B14F-4D97-AF65-F5344CB8AC3E}">
        <p14:creationId xmlns:p14="http://schemas.microsoft.com/office/powerpoint/2010/main" val="126135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6" name="Google Shape;157;p26">
            <a:extLst>
              <a:ext uri="{FF2B5EF4-FFF2-40B4-BE49-F238E27FC236}">
                <a16:creationId xmlns:a16="http://schemas.microsoft.com/office/drawing/2014/main" id="{6236AD86-908F-4A46-AF42-4D041449212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Deployments</a:t>
            </a:r>
            <a:endParaRPr dirty="0">
              <a:latin typeface="Helvetica Neue"/>
              <a:ea typeface="Helvetica Neue"/>
              <a:cs typeface="Helvetica Neue"/>
              <a:sym typeface="Helvetica Neue"/>
            </a:endParaRPr>
          </a:p>
        </p:txBody>
      </p:sp>
      <p:sp>
        <p:nvSpPr>
          <p:cNvPr id="811" name="Google Shape;811;p119"/>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indent="-317492">
              <a:buClrTx/>
              <a:buSzPct val="100000"/>
              <a:buFont typeface="Arial" panose="020B0604020202020204" pitchFamily="34" charset="0"/>
              <a:buChar char="●"/>
            </a:pPr>
            <a:r>
              <a:rPr lang="en" dirty="0">
                <a:solidFill>
                  <a:schemeClr val="tx1">
                    <a:lumMod val="50000"/>
                  </a:schemeClr>
                </a:solidFill>
                <a:highlight>
                  <a:srgbClr val="FFFFFF"/>
                </a:highlight>
                <a:latin typeface="+mj-lt"/>
                <a:ea typeface="Roboto"/>
                <a:cs typeface="Roboto"/>
                <a:sym typeface="Roboto"/>
              </a:rPr>
              <a:t>A </a:t>
            </a:r>
            <a:r>
              <a:rPr lang="en" i="1" dirty="0">
                <a:solidFill>
                  <a:schemeClr val="tx1">
                    <a:lumMod val="50000"/>
                  </a:schemeClr>
                </a:solidFill>
                <a:highlight>
                  <a:srgbClr val="FFFFFF"/>
                </a:highlight>
                <a:latin typeface="+mj-lt"/>
                <a:ea typeface="Roboto"/>
                <a:cs typeface="Roboto"/>
                <a:sym typeface="Roboto"/>
              </a:rPr>
              <a:t>Deployment</a:t>
            </a:r>
            <a:r>
              <a:rPr lang="en" dirty="0">
                <a:solidFill>
                  <a:schemeClr val="tx1">
                    <a:lumMod val="50000"/>
                  </a:schemeClr>
                </a:solidFill>
                <a:highlight>
                  <a:srgbClr val="FFFFFF"/>
                </a:highlight>
                <a:latin typeface="+mj-lt"/>
                <a:ea typeface="Roboto"/>
                <a:cs typeface="Roboto"/>
                <a:sym typeface="Roboto"/>
              </a:rPr>
              <a:t> controller provides declarative updates for Pods and ReplicaSets</a:t>
            </a:r>
            <a:endParaRPr dirty="0">
              <a:solidFill>
                <a:schemeClr val="tx1">
                  <a:lumMod val="50000"/>
                </a:schemeClr>
              </a:solidFill>
              <a:highlight>
                <a:srgbClr val="FFFFFF"/>
              </a:highlight>
              <a:latin typeface="+mj-lt"/>
              <a:ea typeface="Roboto"/>
              <a:cs typeface="Roboto"/>
              <a:sym typeface="Roboto"/>
            </a:endParaRPr>
          </a:p>
          <a:p>
            <a:pPr indent="-317492">
              <a:buClrTx/>
              <a:buSzPct val="100000"/>
              <a:buFont typeface="Arial" panose="020B0604020202020204" pitchFamily="34" charset="0"/>
              <a:buChar char="●"/>
            </a:pPr>
            <a:r>
              <a:rPr lang="en" dirty="0">
                <a:solidFill>
                  <a:schemeClr val="tx1">
                    <a:lumMod val="50000"/>
                  </a:schemeClr>
                </a:solidFill>
                <a:latin typeface="+mj-lt"/>
              </a:rPr>
              <a:t>The Deployment Object gives us a better way of handling the scaling of </a:t>
            </a:r>
            <a:r>
              <a:rPr lang="en-US" dirty="0">
                <a:solidFill>
                  <a:schemeClr val="tx1">
                    <a:lumMod val="50000"/>
                  </a:schemeClr>
                </a:solidFill>
                <a:latin typeface="+mj-lt"/>
              </a:rPr>
              <a:t>pod</a:t>
            </a:r>
            <a:r>
              <a:rPr lang="en" dirty="0">
                <a:solidFill>
                  <a:schemeClr val="tx1">
                    <a:lumMod val="50000"/>
                  </a:schemeClr>
                </a:solidFill>
                <a:latin typeface="+mj-lt"/>
              </a:rPr>
              <a:t>s </a:t>
            </a:r>
            <a:endParaRPr dirty="0">
              <a:solidFill>
                <a:schemeClr val="tx1">
                  <a:lumMod val="50000"/>
                </a:schemeClr>
              </a:solidFill>
              <a:latin typeface="+mj-lt"/>
            </a:endParaRPr>
          </a:p>
          <a:p>
            <a:pPr indent="-317492">
              <a:buClrTx/>
              <a:buSzPct val="100000"/>
              <a:buFont typeface="Arial" panose="020B0604020202020204" pitchFamily="34" charset="0"/>
              <a:buChar char="●"/>
            </a:pPr>
            <a:r>
              <a:rPr lang="en" dirty="0">
                <a:solidFill>
                  <a:schemeClr val="tx1">
                    <a:lumMod val="50000"/>
                  </a:schemeClr>
                </a:solidFill>
                <a:latin typeface="+mj-lt"/>
              </a:rPr>
              <a:t>The advantage of using Deployment versus using a replicaset is having rolling updates support for the </a:t>
            </a:r>
            <a:r>
              <a:rPr lang="en-US" dirty="0">
                <a:solidFill>
                  <a:schemeClr val="tx1">
                    <a:lumMod val="50000"/>
                  </a:schemeClr>
                </a:solidFill>
                <a:latin typeface="+mj-lt"/>
              </a:rPr>
              <a:t>pod</a:t>
            </a:r>
            <a:r>
              <a:rPr lang="en" dirty="0">
                <a:solidFill>
                  <a:schemeClr val="tx1">
                    <a:lumMod val="50000"/>
                  </a:schemeClr>
                </a:solidFill>
                <a:latin typeface="+mj-lt"/>
              </a:rPr>
              <a:t> container versions out-of-the-box </a:t>
            </a:r>
            <a:endParaRPr dirty="0">
              <a:solidFill>
                <a:schemeClr val="tx1">
                  <a:lumMod val="50000"/>
                </a:schemeClr>
              </a:solidFill>
              <a:latin typeface="+mj-lt"/>
            </a:endParaRPr>
          </a:p>
          <a:p>
            <a:pPr marL="742939" indent="-285750">
              <a:buClrTx/>
              <a:buSzPct val="100000"/>
              <a:buFont typeface="Arial" panose="020B0604020202020204" pitchFamily="34" charset="0"/>
              <a:buChar char="●"/>
            </a:pPr>
            <a:endParaRPr dirty="0">
              <a:solidFill>
                <a:schemeClr val="tx1">
                  <a:lumMod val="50000"/>
                </a:schemeClr>
              </a:solidFill>
              <a:latin typeface="+mj-lt"/>
            </a:endParaRPr>
          </a:p>
        </p:txBody>
      </p:sp>
      <p:sp>
        <p:nvSpPr>
          <p:cNvPr id="4" name="Slide Number Placeholder 3">
            <a:extLst>
              <a:ext uri="{FF2B5EF4-FFF2-40B4-BE49-F238E27FC236}">
                <a16:creationId xmlns:a16="http://schemas.microsoft.com/office/drawing/2014/main" id="{593E3ECF-2FF0-4E06-9A01-7AB8D237A621}"/>
              </a:ext>
            </a:extLst>
          </p:cNvPr>
          <p:cNvSpPr>
            <a:spLocks noGrp="1"/>
          </p:cNvSpPr>
          <p:nvPr>
            <p:ph type="sldNum" idx="12"/>
          </p:nvPr>
        </p:nvSpPr>
        <p:spPr/>
        <p:txBody>
          <a:bodyPr/>
          <a:lstStyle/>
          <a:p>
            <a:pPr algn="ctr"/>
            <a:fld id="{00000000-1234-1234-1234-123412341234}" type="slidenum">
              <a:rPr lang="en-US" smtClean="0"/>
              <a:pPr algn="ctr"/>
              <a:t>153</a:t>
            </a:fld>
            <a:endParaRPr lang="en-US" dirty="0"/>
          </a:p>
        </p:txBody>
      </p:sp>
    </p:spTree>
    <p:extLst>
      <p:ext uri="{BB962C8B-B14F-4D97-AF65-F5344CB8AC3E}">
        <p14:creationId xmlns:p14="http://schemas.microsoft.com/office/powerpoint/2010/main" val="170841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6" name="Google Shape;157;p26">
            <a:extLst>
              <a:ext uri="{FF2B5EF4-FFF2-40B4-BE49-F238E27FC236}">
                <a16:creationId xmlns:a16="http://schemas.microsoft.com/office/drawing/2014/main" id="{6236AD86-908F-4A46-AF42-4D041449212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Deployments</a:t>
            </a:r>
            <a:endParaRPr dirty="0">
              <a:latin typeface="Helvetica Neue"/>
              <a:ea typeface="Helvetica Neue"/>
              <a:cs typeface="Helvetica Neue"/>
              <a:sym typeface="Helvetica Neue"/>
            </a:endParaRPr>
          </a:p>
        </p:txBody>
      </p:sp>
      <p:sp>
        <p:nvSpPr>
          <p:cNvPr id="811" name="Google Shape;811;p119"/>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indent="-317492">
              <a:buClrTx/>
              <a:buSzPct val="100000"/>
              <a:buFont typeface="Arial" panose="020B0604020202020204" pitchFamily="34" charset="0"/>
              <a:buChar char="●"/>
            </a:pPr>
            <a:r>
              <a:rPr lang="en" dirty="0">
                <a:solidFill>
                  <a:schemeClr val="tx1">
                    <a:lumMod val="50000"/>
                  </a:schemeClr>
                </a:solidFill>
              </a:rPr>
              <a:t>Every time the application code changes, a new version of the application container is built, and then there is a need to update the Deployment manifest with the new version and tell K8s to apply the changes</a:t>
            </a:r>
            <a:endParaRPr dirty="0">
              <a:solidFill>
                <a:schemeClr val="tx1">
                  <a:lumMod val="50000"/>
                </a:schemeClr>
              </a:solidFill>
            </a:endParaRPr>
          </a:p>
          <a:p>
            <a:pPr indent="-317492">
              <a:buClrTx/>
              <a:buSzPct val="100000"/>
              <a:buFont typeface="Arial" panose="020B0604020202020204" pitchFamily="34" charset="0"/>
              <a:buChar char="●"/>
            </a:pPr>
            <a:r>
              <a:rPr lang="en" dirty="0">
                <a:solidFill>
                  <a:schemeClr val="tx1">
                    <a:lumMod val="50000"/>
                  </a:schemeClr>
                </a:solidFill>
              </a:rPr>
              <a:t>K8s will then handle the rolling-out of this newer version, terminating </a:t>
            </a:r>
            <a:r>
              <a:rPr lang="en-US" dirty="0">
                <a:solidFill>
                  <a:schemeClr val="tx1">
                    <a:lumMod val="50000"/>
                  </a:schemeClr>
                </a:solidFill>
              </a:rPr>
              <a:t>pod</a:t>
            </a:r>
            <a:r>
              <a:rPr lang="en" dirty="0">
                <a:solidFill>
                  <a:schemeClr val="tx1">
                    <a:lumMod val="50000"/>
                  </a:schemeClr>
                </a:solidFill>
              </a:rPr>
              <a:t>s with the old version as it spins up the new </a:t>
            </a:r>
            <a:r>
              <a:rPr lang="en-US" dirty="0">
                <a:solidFill>
                  <a:schemeClr val="tx1">
                    <a:lumMod val="50000"/>
                  </a:schemeClr>
                </a:solidFill>
              </a:rPr>
              <a:t>pod</a:t>
            </a:r>
            <a:r>
              <a:rPr lang="en" dirty="0">
                <a:solidFill>
                  <a:schemeClr val="tx1">
                    <a:lumMod val="50000"/>
                  </a:schemeClr>
                </a:solidFill>
              </a:rPr>
              <a:t>s with the updated container </a:t>
            </a:r>
            <a:endParaRPr dirty="0">
              <a:solidFill>
                <a:schemeClr val="tx1">
                  <a:lumMod val="50000"/>
                </a:schemeClr>
              </a:solidFill>
            </a:endParaRPr>
          </a:p>
          <a:p>
            <a:pPr indent="-317492">
              <a:buClrTx/>
              <a:buSzPct val="100000"/>
              <a:buFont typeface="Arial" panose="020B0604020202020204" pitchFamily="34" charset="0"/>
              <a:buChar char="●"/>
            </a:pPr>
            <a:r>
              <a:rPr lang="en" dirty="0">
                <a:solidFill>
                  <a:schemeClr val="tx1">
                    <a:lumMod val="50000"/>
                  </a:schemeClr>
                </a:solidFill>
              </a:rPr>
              <a:t>This means that at some point we will have multiple versions of the same application running at the same time</a:t>
            </a:r>
            <a:endParaRPr dirty="0">
              <a:solidFill>
                <a:schemeClr val="tx1">
                  <a:lumMod val="50000"/>
                </a:schemeClr>
              </a:solidFill>
            </a:endParaRPr>
          </a:p>
          <a:p>
            <a:pPr marL="742939" indent="-285750">
              <a:buClrTx/>
              <a:buSzPct val="100000"/>
              <a:buFont typeface="Arial" panose="020B0604020202020204" pitchFamily="34" charset="0"/>
              <a:buChar char="●"/>
            </a:pPr>
            <a:endParaRPr dirty="0">
              <a:solidFill>
                <a:schemeClr val="tx1">
                  <a:lumMod val="50000"/>
                </a:schemeClr>
              </a:solidFill>
            </a:endParaRPr>
          </a:p>
        </p:txBody>
      </p:sp>
      <p:sp>
        <p:nvSpPr>
          <p:cNvPr id="4" name="Slide Number Placeholder 3">
            <a:extLst>
              <a:ext uri="{FF2B5EF4-FFF2-40B4-BE49-F238E27FC236}">
                <a16:creationId xmlns:a16="http://schemas.microsoft.com/office/drawing/2014/main" id="{9024E99B-ED81-4D94-8DEF-D06E3C4683EE}"/>
              </a:ext>
            </a:extLst>
          </p:cNvPr>
          <p:cNvSpPr>
            <a:spLocks noGrp="1"/>
          </p:cNvSpPr>
          <p:nvPr>
            <p:ph type="sldNum" idx="12"/>
          </p:nvPr>
        </p:nvSpPr>
        <p:spPr/>
        <p:txBody>
          <a:bodyPr/>
          <a:lstStyle/>
          <a:p>
            <a:pPr algn="ctr"/>
            <a:fld id="{00000000-1234-1234-1234-123412341234}" type="slidenum">
              <a:rPr lang="en-US" smtClean="0"/>
              <a:pPr algn="ctr"/>
              <a:t>154</a:t>
            </a:fld>
            <a:endParaRPr lang="en-US" dirty="0"/>
          </a:p>
        </p:txBody>
      </p:sp>
    </p:spTree>
    <p:extLst>
      <p:ext uri="{BB962C8B-B14F-4D97-AF65-F5344CB8AC3E}">
        <p14:creationId xmlns:p14="http://schemas.microsoft.com/office/powerpoint/2010/main" val="18545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a:t>Namespaces in k8s</a:t>
            </a:r>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Provide a grouping mechanism in Kubernetes</a:t>
            </a:r>
          </a:p>
          <a:p>
            <a:pPr marL="514350" indent="-285750">
              <a:buClrTx/>
              <a:buSzPct val="100000"/>
              <a:buFont typeface="Arial" panose="020B0604020202020204" pitchFamily="34" charset="0"/>
              <a:buChar char="●"/>
            </a:pPr>
            <a:r>
              <a:rPr lang="en-US" dirty="0">
                <a:solidFill>
                  <a:schemeClr val="tx1">
                    <a:lumMod val="50000"/>
                  </a:schemeClr>
                </a:solidFill>
              </a:rPr>
              <a:t>Every k8s object belongs to a namespace</a:t>
            </a:r>
          </a:p>
          <a:p>
            <a:pPr marL="514350" indent="-285750">
              <a:buClrTx/>
              <a:buSzPct val="100000"/>
              <a:buFont typeface="Arial" panose="020B0604020202020204" pitchFamily="34" charset="0"/>
              <a:buChar char="●"/>
            </a:pPr>
            <a:r>
              <a:rPr lang="en-US" dirty="0">
                <a:solidFill>
                  <a:schemeClr val="tx1">
                    <a:lumMod val="50000"/>
                  </a:schemeClr>
                </a:solidFill>
              </a:rPr>
              <a:t>Every Cluster automatically includes a default namespace</a:t>
            </a: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155</a:t>
            </a:fld>
            <a:endParaRPr lang="en-US"/>
          </a:p>
        </p:txBody>
      </p:sp>
    </p:spTree>
    <p:extLst>
      <p:ext uri="{BB962C8B-B14F-4D97-AF65-F5344CB8AC3E}">
        <p14:creationId xmlns:p14="http://schemas.microsoft.com/office/powerpoint/2010/main" val="233176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a:t>Namespaces in k8s</a:t>
            </a:r>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Allow you create logical separation within a physical Cluster</a:t>
            </a:r>
          </a:p>
          <a:p>
            <a:pPr marL="514350" indent="-285750">
              <a:buClrTx/>
              <a:buSzPct val="100000"/>
              <a:buFont typeface="Arial" panose="020B0604020202020204" pitchFamily="34" charset="0"/>
              <a:buChar char="●"/>
            </a:pPr>
            <a:r>
              <a:rPr lang="en-US" dirty="0">
                <a:solidFill>
                  <a:schemeClr val="tx1">
                    <a:lumMod val="50000"/>
                  </a:schemeClr>
                </a:solidFill>
              </a:rPr>
              <a:t>Provide a boundary for security and resource control</a:t>
            </a:r>
          </a:p>
          <a:p>
            <a:pPr marL="514350" indent="-285750">
              <a:buClrTx/>
              <a:buSzPct val="100000"/>
              <a:buFont typeface="Arial" panose="020B0604020202020204" pitchFamily="34" charset="0"/>
              <a:buChar char="●"/>
            </a:pPr>
            <a:r>
              <a:rPr lang="en-US" dirty="0">
                <a:solidFill>
                  <a:schemeClr val="tx1">
                    <a:lumMod val="50000"/>
                  </a:schemeClr>
                </a:solidFill>
              </a:rPr>
              <a:t>Can explicitly create a namespace and deploy resources to it using namespace field in manifest or --namespace </a:t>
            </a:r>
            <a:r>
              <a:rPr lang="en-US" dirty="0" err="1">
                <a:solidFill>
                  <a:schemeClr val="tx1">
                    <a:lumMod val="50000"/>
                  </a:schemeClr>
                </a:solidFill>
              </a:rPr>
              <a:t>arg</a:t>
            </a:r>
            <a:r>
              <a:rPr lang="en-US" dirty="0">
                <a:solidFill>
                  <a:schemeClr val="tx1">
                    <a:lumMod val="50000"/>
                  </a:schemeClr>
                </a:solidFill>
              </a:rPr>
              <a:t> on </a:t>
            </a:r>
            <a:r>
              <a:rPr lang="en-US" dirty="0" err="1">
                <a:solidFill>
                  <a:schemeClr val="tx1">
                    <a:lumMod val="50000"/>
                  </a:schemeClr>
                </a:solidFill>
              </a:rPr>
              <a:t>kubectl</a:t>
            </a:r>
            <a:endParaRPr lang="en-US" dirty="0">
              <a:solidFill>
                <a:schemeClr val="tx1">
                  <a:lumMod val="50000"/>
                </a:schemeClr>
              </a:solidFill>
            </a:endParaRPr>
          </a:p>
          <a:p>
            <a:pPr marL="514350" indent="-285750">
              <a:buClrTx/>
              <a:buSzPct val="10000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156</a:t>
            </a:fld>
            <a:endParaRPr lang="en-US"/>
          </a:p>
        </p:txBody>
      </p:sp>
    </p:spTree>
    <p:extLst>
      <p:ext uri="{BB962C8B-B14F-4D97-AF65-F5344CB8AC3E}">
        <p14:creationId xmlns:p14="http://schemas.microsoft.com/office/powerpoint/2010/main" val="156584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a:t>Namespaces in k8s</a:t>
            </a:r>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Objects within a namespace are isolated from others</a:t>
            </a:r>
          </a:p>
          <a:p>
            <a:pPr marL="514350" indent="-285750">
              <a:buClrTx/>
              <a:buSzPct val="100000"/>
              <a:buFont typeface="Arial" panose="020B0604020202020204" pitchFamily="34" charset="0"/>
              <a:buChar char="●"/>
            </a:pPr>
            <a:r>
              <a:rPr lang="en-US" dirty="0">
                <a:solidFill>
                  <a:schemeClr val="tx1">
                    <a:lumMod val="50000"/>
                  </a:schemeClr>
                </a:solidFill>
              </a:rPr>
              <a:t>Enables creation of multiple instances of same apps with same names</a:t>
            </a:r>
          </a:p>
          <a:p>
            <a:pPr marL="514350" indent="-285750">
              <a:buClrTx/>
              <a:buSzPct val="100000"/>
              <a:buFont typeface="Arial" panose="020B0604020202020204" pitchFamily="34" charset="0"/>
              <a:buChar char="●"/>
            </a:pPr>
            <a:r>
              <a:rPr lang="en-US" dirty="0">
                <a:solidFill>
                  <a:schemeClr val="tx1">
                    <a:lumMod val="50000"/>
                  </a:schemeClr>
                </a:solidFill>
              </a:rPr>
              <a:t>Resources from one namespace can communicate with another namespace using Services</a:t>
            </a:r>
          </a:p>
          <a:p>
            <a:pPr marL="514350" indent="-285750">
              <a:buClrTx/>
              <a:buSzPct val="100000"/>
              <a:buFont typeface="Arial" panose="020B0604020202020204" pitchFamily="34" charset="0"/>
              <a:buChar char="●"/>
            </a:pPr>
            <a:r>
              <a:rPr lang="en-US" dirty="0">
                <a:solidFill>
                  <a:schemeClr val="tx1">
                    <a:lumMod val="50000"/>
                  </a:schemeClr>
                </a:solidFill>
              </a:rPr>
              <a:t>Controller only looks for matching resources in its namespace</a:t>
            </a:r>
          </a:p>
          <a:p>
            <a:pPr marL="514350" indent="-285750">
              <a:buClrTx/>
              <a:buSzPct val="10000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157</a:t>
            </a:fld>
            <a:endParaRPr lang="en-US"/>
          </a:p>
        </p:txBody>
      </p:sp>
    </p:spTree>
    <p:extLst>
      <p:ext uri="{BB962C8B-B14F-4D97-AF65-F5344CB8AC3E}">
        <p14:creationId xmlns:p14="http://schemas.microsoft.com/office/powerpoint/2010/main" val="281076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err="1"/>
              <a:t>ConfigMaps</a:t>
            </a:r>
            <a:r>
              <a:rPr lang="en-US" dirty="0"/>
              <a:t> vs. Environment Variables</a:t>
            </a:r>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A </a:t>
            </a:r>
            <a:r>
              <a:rPr lang="en-US" dirty="0" err="1">
                <a:solidFill>
                  <a:schemeClr val="tx1">
                    <a:lumMod val="50000"/>
                  </a:schemeClr>
                </a:solidFill>
              </a:rPr>
              <a:t>ConfigMap</a:t>
            </a:r>
            <a:r>
              <a:rPr lang="en-US" dirty="0">
                <a:solidFill>
                  <a:schemeClr val="tx1">
                    <a:lumMod val="50000"/>
                  </a:schemeClr>
                </a:solidFill>
              </a:rPr>
              <a:t> is an API object that lets you store configuration for other objects to use</a:t>
            </a:r>
          </a:p>
          <a:p>
            <a:pPr marL="514350" indent="-285750">
              <a:buClrTx/>
              <a:buSzPct val="100000"/>
              <a:buFont typeface="Arial" panose="020B0604020202020204" pitchFamily="34" charset="0"/>
              <a:buChar char="●"/>
            </a:pPr>
            <a:r>
              <a:rPr lang="en-US" dirty="0">
                <a:solidFill>
                  <a:schemeClr val="tx1">
                    <a:lumMod val="50000"/>
                  </a:schemeClr>
                </a:solidFill>
              </a:rPr>
              <a:t>These are key/value pairs</a:t>
            </a:r>
          </a:p>
          <a:p>
            <a:pPr marL="514350" indent="-285750">
              <a:buClrTx/>
              <a:buSzPct val="100000"/>
              <a:buFont typeface="Arial" panose="020B0604020202020204" pitchFamily="34" charset="0"/>
              <a:buChar char="●"/>
            </a:pPr>
            <a:r>
              <a:rPr lang="en-US" dirty="0">
                <a:solidFill>
                  <a:schemeClr val="tx1">
                    <a:lumMod val="50000"/>
                  </a:schemeClr>
                </a:solidFill>
              </a:rPr>
              <a:t>This lets you decouple environment-specific config data from your container images, making your apps more portable</a:t>
            </a:r>
          </a:p>
          <a:p>
            <a:pPr marL="514350" indent="-285750">
              <a:buClrTx/>
              <a:buSzPct val="100000"/>
              <a:buFont typeface="Arial" panose="020B0604020202020204" pitchFamily="34" charset="0"/>
              <a:buChar char="●"/>
            </a:pPr>
            <a:r>
              <a:rPr lang="en-US" dirty="0">
                <a:solidFill>
                  <a:schemeClr val="tx1">
                    <a:lumMod val="50000"/>
                  </a:schemeClr>
                </a:solidFill>
              </a:rPr>
              <a:t>CAUTION: </a:t>
            </a:r>
            <a:r>
              <a:rPr lang="en-US" dirty="0" err="1">
                <a:solidFill>
                  <a:schemeClr val="tx1">
                    <a:lumMod val="50000"/>
                  </a:schemeClr>
                </a:solidFill>
              </a:rPr>
              <a:t>ConfigMaps</a:t>
            </a:r>
            <a:r>
              <a:rPr lang="en-US" dirty="0">
                <a:solidFill>
                  <a:schemeClr val="tx1">
                    <a:lumMod val="50000"/>
                  </a:schemeClr>
                </a:solidFill>
              </a:rPr>
              <a:t> do not provide encryption or secrecy. Use a Kubernetes Secret for that.</a:t>
            </a: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158</a:t>
            </a:fld>
            <a:endParaRPr lang="en-US"/>
          </a:p>
        </p:txBody>
      </p:sp>
    </p:spTree>
    <p:extLst>
      <p:ext uri="{BB962C8B-B14F-4D97-AF65-F5344CB8AC3E}">
        <p14:creationId xmlns:p14="http://schemas.microsoft.com/office/powerpoint/2010/main" val="19279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err="1"/>
              <a:t>ConfigMaps</a:t>
            </a:r>
            <a:endParaRPr lang="en-US" dirty="0"/>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Can be:</a:t>
            </a:r>
          </a:p>
          <a:p>
            <a:pPr marL="971550" lvl="1" indent="-285750">
              <a:buClrTx/>
              <a:buSzPct val="100000"/>
              <a:buFont typeface="Wingdings" panose="05000000000000000000" pitchFamily="2" charset="2"/>
              <a:buChar char="Ø"/>
            </a:pPr>
            <a:r>
              <a:rPr lang="en-US" sz="1300" dirty="0">
                <a:solidFill>
                  <a:schemeClr val="tx1">
                    <a:lumMod val="50000"/>
                  </a:schemeClr>
                </a:solidFill>
              </a:rPr>
              <a:t>Set of key-value pairs</a:t>
            </a:r>
          </a:p>
          <a:p>
            <a:pPr marL="971550" lvl="1" indent="-285750">
              <a:buClrTx/>
              <a:buSzPct val="100000"/>
              <a:buFont typeface="Wingdings" panose="05000000000000000000" pitchFamily="2" charset="2"/>
              <a:buChar char="Ø"/>
            </a:pPr>
            <a:r>
              <a:rPr lang="en-US" sz="1300" dirty="0">
                <a:solidFill>
                  <a:schemeClr val="tx1">
                    <a:lumMod val="50000"/>
                  </a:schemeClr>
                </a:solidFill>
              </a:rPr>
              <a:t>Blurb of text</a:t>
            </a:r>
          </a:p>
          <a:p>
            <a:pPr marL="971550" lvl="1" indent="-285750">
              <a:buClrTx/>
              <a:buSzPct val="100000"/>
              <a:buFont typeface="Wingdings" panose="05000000000000000000" pitchFamily="2" charset="2"/>
              <a:buChar char="Ø"/>
            </a:pPr>
            <a:r>
              <a:rPr lang="en-US" sz="1300" dirty="0">
                <a:solidFill>
                  <a:schemeClr val="tx1">
                    <a:lumMod val="50000"/>
                  </a:schemeClr>
                </a:solidFill>
              </a:rPr>
              <a:t>Binary files</a:t>
            </a:r>
          </a:p>
          <a:p>
            <a:pPr marL="514350" indent="-285750">
              <a:buClrTx/>
              <a:buSzPct val="100000"/>
              <a:buFont typeface="Arial" panose="020B0604020202020204" pitchFamily="34" charset="0"/>
              <a:buChar char="●"/>
            </a:pPr>
            <a:r>
              <a:rPr lang="en-US" dirty="0">
                <a:solidFill>
                  <a:schemeClr val="tx1">
                    <a:lumMod val="50000"/>
                  </a:schemeClr>
                </a:solidFill>
              </a:rPr>
              <a:t>One pod can use many </a:t>
            </a:r>
            <a:r>
              <a:rPr lang="en-US" dirty="0" err="1">
                <a:solidFill>
                  <a:schemeClr val="tx1">
                    <a:lumMod val="50000"/>
                  </a:schemeClr>
                </a:solidFill>
              </a:rPr>
              <a:t>ConfigMaps</a:t>
            </a:r>
            <a:r>
              <a:rPr lang="en-US" dirty="0">
                <a:solidFill>
                  <a:schemeClr val="tx1">
                    <a:lumMod val="50000"/>
                  </a:schemeClr>
                </a:solidFill>
              </a:rPr>
              <a:t> and one </a:t>
            </a:r>
            <a:r>
              <a:rPr lang="en-US" dirty="0" err="1">
                <a:solidFill>
                  <a:schemeClr val="tx1">
                    <a:lumMod val="50000"/>
                  </a:schemeClr>
                </a:solidFill>
              </a:rPr>
              <a:t>ConfigMap</a:t>
            </a:r>
            <a:r>
              <a:rPr lang="en-US" dirty="0">
                <a:solidFill>
                  <a:schemeClr val="tx1">
                    <a:lumMod val="50000"/>
                  </a:schemeClr>
                </a:solidFill>
              </a:rPr>
              <a:t> can be used by many pods</a:t>
            </a:r>
          </a:p>
          <a:p>
            <a:pPr marL="514350" indent="-285750">
              <a:buClrTx/>
              <a:buSzPct val="100000"/>
              <a:buFont typeface="Arial" panose="020B0604020202020204" pitchFamily="34" charset="0"/>
              <a:buChar char="●"/>
            </a:pPr>
            <a:r>
              <a:rPr lang="en-US" dirty="0">
                <a:solidFill>
                  <a:schemeClr val="tx1">
                    <a:lumMod val="50000"/>
                  </a:schemeClr>
                </a:solidFill>
              </a:rPr>
              <a:t>Data is read-only – pod can’t alter</a:t>
            </a: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159</a:t>
            </a:fld>
            <a:endParaRPr lang="en-US"/>
          </a:p>
        </p:txBody>
      </p:sp>
    </p:spTree>
    <p:extLst>
      <p:ext uri="{BB962C8B-B14F-4D97-AF65-F5344CB8AC3E}">
        <p14:creationId xmlns:p14="http://schemas.microsoft.com/office/powerpoint/2010/main" val="103616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Microservices – Benefits vs. Costs</a:t>
            </a:r>
            <a:endParaRPr b="1"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16</a:t>
            </a:fld>
            <a:endParaRPr/>
          </a:p>
        </p:txBody>
      </p:sp>
      <p:sp>
        <p:nvSpPr>
          <p:cNvPr id="7" name="Shape 85">
            <a:extLst>
              <a:ext uri="{FF2B5EF4-FFF2-40B4-BE49-F238E27FC236}">
                <a16:creationId xmlns:a16="http://schemas.microsoft.com/office/drawing/2014/main" id="{588620BC-74CC-4B9B-B9E6-374047E51C0E}"/>
              </a:ext>
            </a:extLst>
          </p:cNvPr>
          <p:cNvSpPr txBox="1">
            <a:spLocks/>
          </p:cNvSpPr>
          <p:nvPr/>
        </p:nvSpPr>
        <p:spPr>
          <a:xfrm>
            <a:off x="426128" y="1227582"/>
            <a:ext cx="8253300" cy="4188917"/>
          </a:xfrm>
          <a:prstGeom prst="rect">
            <a:avLst/>
          </a:prstGeom>
          <a:noFill/>
          <a:ln>
            <a:noFill/>
          </a:ln>
        </p:spPr>
        <p:txBody>
          <a:bodyPr spcFirstLastPara="1" wrap="square" lIns="67500" tIns="35100" rIns="68569" bIns="34275"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09575" lvl="1" indent="0">
              <a:buNone/>
              <a:defRPr sz="1800"/>
            </a:pPr>
            <a:r>
              <a:rPr lang="en-US" sz="1800" dirty="0"/>
              <a:t>Benefits:</a:t>
            </a:r>
          </a:p>
          <a:p>
            <a:pPr marL="409575" lvl="1" indent="0">
              <a:buNone/>
              <a:defRPr sz="1800"/>
            </a:pPr>
            <a:endParaRPr lang="en-US" sz="1800" dirty="0"/>
          </a:p>
          <a:p>
            <a:pPr lvl="2">
              <a:buSzPct val="100000"/>
              <a:buFont typeface="Helvetica Neue Light" panose="020B0604020202020204" charset="0"/>
              <a:buChar char="●"/>
              <a:defRPr sz="1800"/>
            </a:pPr>
            <a:r>
              <a:rPr lang="en-US" sz="1650" dirty="0"/>
              <a:t>Enables work in parallel</a:t>
            </a:r>
          </a:p>
          <a:p>
            <a:pPr lvl="2">
              <a:buSzPct val="100000"/>
              <a:buFont typeface="Helvetica Neue Light" panose="020B0604020202020204" charset="0"/>
              <a:buChar char="●"/>
              <a:defRPr sz="1800"/>
            </a:pPr>
            <a:endParaRPr lang="en-US" sz="1650" dirty="0"/>
          </a:p>
          <a:p>
            <a:pPr lvl="2">
              <a:buSzPct val="100000"/>
              <a:buFont typeface="Helvetica Neue Light" panose="020B0604020202020204" charset="0"/>
              <a:buChar char="●"/>
              <a:defRPr sz="1800"/>
            </a:pPr>
            <a:r>
              <a:rPr lang="en-US" sz="1650" dirty="0"/>
              <a:t>Promotes organization according to business domain</a:t>
            </a:r>
          </a:p>
          <a:p>
            <a:pPr lvl="2">
              <a:buSzPct val="100000"/>
              <a:buFont typeface="Helvetica Neue Light" panose="020B0604020202020204" charset="0"/>
              <a:buChar char="●"/>
              <a:defRPr sz="1800"/>
            </a:pPr>
            <a:endParaRPr lang="en-US" sz="1650" dirty="0"/>
          </a:p>
          <a:p>
            <a:pPr lvl="2">
              <a:buSzPct val="100000"/>
              <a:buFont typeface="Helvetica Neue Light" panose="020B0604020202020204" charset="0"/>
              <a:buChar char="●"/>
              <a:defRPr sz="1800"/>
            </a:pPr>
            <a:r>
              <a:rPr lang="en-US" sz="1650" dirty="0"/>
              <a:t>Advantages from isolation</a:t>
            </a:r>
          </a:p>
          <a:p>
            <a:pPr lvl="2">
              <a:buSzPct val="100000"/>
              <a:buFont typeface="Helvetica Neue Light" panose="020B0604020202020204" charset="0"/>
              <a:buChar char="●"/>
              <a:defRPr sz="1800"/>
            </a:pPr>
            <a:endParaRPr lang="en-US" sz="1650" dirty="0"/>
          </a:p>
          <a:p>
            <a:pPr lvl="2">
              <a:buSzPct val="100000"/>
              <a:buFont typeface="Helvetica Neue Light" panose="020B0604020202020204" charset="0"/>
              <a:buChar char="●"/>
              <a:defRPr sz="1800"/>
            </a:pPr>
            <a:r>
              <a:rPr lang="en-US" sz="1650" dirty="0"/>
              <a:t>Flexible in terms of deployment and scale</a:t>
            </a:r>
          </a:p>
          <a:p>
            <a:pPr lvl="2">
              <a:buSzPct val="100000"/>
              <a:buFont typeface="Helvetica Neue Light" panose="020B0604020202020204" charset="0"/>
              <a:buChar char="●"/>
              <a:defRPr sz="1800"/>
            </a:pPr>
            <a:endParaRPr lang="en-US" sz="1650" dirty="0"/>
          </a:p>
          <a:p>
            <a:pPr lvl="2">
              <a:buSzPct val="100000"/>
              <a:buFont typeface="Helvetica Neue Light" panose="020B0604020202020204" charset="0"/>
              <a:buChar char="●"/>
              <a:defRPr sz="1800"/>
            </a:pPr>
            <a:r>
              <a:rPr lang="en-US" sz="1650" dirty="0"/>
              <a:t>Flexible in terms of technology</a:t>
            </a:r>
          </a:p>
        </p:txBody>
      </p:sp>
    </p:spTree>
    <p:extLst>
      <p:ext uri="{BB962C8B-B14F-4D97-AF65-F5344CB8AC3E}">
        <p14:creationId xmlns:p14="http://schemas.microsoft.com/office/powerpoint/2010/main" val="376940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err="1"/>
              <a:t>ConfigMaps</a:t>
            </a:r>
            <a:r>
              <a:rPr lang="en-US" dirty="0"/>
              <a:t> as Env Vars</a:t>
            </a:r>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Can be created from a literal:</a:t>
            </a:r>
          </a:p>
          <a:p>
            <a:pPr marL="57150" indent="0">
              <a:buClrTx/>
              <a:buSzPct val="100000"/>
            </a:pPr>
            <a:r>
              <a:rPr lang="en-US" dirty="0">
                <a:solidFill>
                  <a:schemeClr val="tx1">
                    <a:lumMod val="50000"/>
                  </a:schemeClr>
                </a:solidFill>
              </a:rPr>
              <a:t>	`</a:t>
            </a:r>
            <a:r>
              <a:rPr lang="en-US" i="1" dirty="0" err="1">
                <a:solidFill>
                  <a:schemeClr val="tx1">
                    <a:lumMod val="50000"/>
                  </a:schemeClr>
                </a:solidFill>
              </a:rPr>
              <a:t>kubectl</a:t>
            </a:r>
            <a:r>
              <a:rPr lang="en-US" i="1" dirty="0">
                <a:solidFill>
                  <a:schemeClr val="tx1">
                    <a:lumMod val="50000"/>
                  </a:schemeClr>
                </a:solidFill>
              </a:rPr>
              <a:t> create </a:t>
            </a:r>
            <a:r>
              <a:rPr lang="en-US" i="1" dirty="0" err="1">
                <a:solidFill>
                  <a:schemeClr val="tx1">
                    <a:lumMod val="50000"/>
                  </a:schemeClr>
                </a:solidFill>
              </a:rPr>
              <a:t>configmap</a:t>
            </a:r>
            <a:r>
              <a:rPr lang="en-US" i="1" dirty="0">
                <a:solidFill>
                  <a:schemeClr val="tx1">
                    <a:lumMod val="50000"/>
                  </a:schemeClr>
                </a:solidFill>
              </a:rPr>
              <a:t> &lt;name&gt; --from-literal=&lt;key&gt;=&lt;value&gt;</a:t>
            </a:r>
            <a:r>
              <a:rPr lang="en-US" dirty="0">
                <a:solidFill>
                  <a:schemeClr val="tx1">
                    <a:lumMod val="50000"/>
                  </a:schemeClr>
                </a:solidFill>
              </a:rPr>
              <a:t>`</a:t>
            </a:r>
          </a:p>
          <a:p>
            <a:pPr marL="514350" indent="-285750">
              <a:buClrTx/>
              <a:buSzPct val="100000"/>
              <a:buFont typeface="Arial" panose="020B0604020202020204" pitchFamily="34" charset="0"/>
              <a:buChar char="●"/>
            </a:pPr>
            <a:r>
              <a:rPr lang="en-US" dirty="0">
                <a:solidFill>
                  <a:schemeClr val="tx1">
                    <a:lumMod val="50000"/>
                  </a:schemeClr>
                </a:solidFill>
              </a:rPr>
              <a:t>Can be created from a file (to group together multiple settings):</a:t>
            </a:r>
          </a:p>
          <a:p>
            <a:pPr marL="57150" indent="0">
              <a:buClrTx/>
              <a:buSzPct val="100000"/>
            </a:pPr>
            <a:r>
              <a:rPr lang="en-US" dirty="0">
                <a:solidFill>
                  <a:schemeClr val="tx1">
                    <a:lumMod val="50000"/>
                  </a:schemeClr>
                </a:solidFill>
              </a:rPr>
              <a:t>	`</a:t>
            </a:r>
            <a:r>
              <a:rPr lang="en-US" i="1" dirty="0" err="1">
                <a:solidFill>
                  <a:schemeClr val="tx1">
                    <a:lumMod val="50000"/>
                  </a:schemeClr>
                </a:solidFill>
              </a:rPr>
              <a:t>kubectl</a:t>
            </a:r>
            <a:r>
              <a:rPr lang="en-US" i="1" dirty="0">
                <a:solidFill>
                  <a:schemeClr val="tx1">
                    <a:lumMod val="50000"/>
                  </a:schemeClr>
                </a:solidFill>
              </a:rPr>
              <a:t> create </a:t>
            </a:r>
            <a:r>
              <a:rPr lang="en-US" i="1" dirty="0" err="1">
                <a:solidFill>
                  <a:schemeClr val="tx1">
                    <a:lumMod val="50000"/>
                  </a:schemeClr>
                </a:solidFill>
              </a:rPr>
              <a:t>configmap</a:t>
            </a:r>
            <a:r>
              <a:rPr lang="en-US" i="1" dirty="0">
                <a:solidFill>
                  <a:schemeClr val="tx1">
                    <a:lumMod val="50000"/>
                  </a:schemeClr>
                </a:solidFill>
              </a:rPr>
              <a:t> &lt;name&gt; --from-env-file=&lt;file-path&gt;</a:t>
            </a:r>
            <a:r>
              <a:rPr lang="en-US" dirty="0">
                <a:solidFill>
                  <a:schemeClr val="tx1">
                    <a:lumMod val="50000"/>
                  </a:schemeClr>
                </a:solidFill>
              </a:rPr>
              <a:t>`</a:t>
            </a:r>
          </a:p>
          <a:p>
            <a:pPr marL="57150" indent="0">
              <a:buClrTx/>
              <a:buSzPct val="100000"/>
            </a:pPr>
            <a:r>
              <a:rPr lang="en-US" dirty="0">
                <a:solidFill>
                  <a:schemeClr val="tx1">
                    <a:lumMod val="50000"/>
                  </a:schemeClr>
                </a:solidFill>
              </a:rPr>
              <a:t>	Where &lt;file-path&gt; contains .env file like:</a:t>
            </a:r>
            <a:endParaRPr lang="en-US" u="sng" dirty="0">
              <a:solidFill>
                <a:schemeClr val="tx1">
                  <a:lumMod val="50000"/>
                </a:schemeClr>
              </a:solidFill>
            </a:endParaRPr>
          </a:p>
          <a:p>
            <a:pPr marL="57150" indent="0">
              <a:buClrTx/>
              <a:buSzPct val="100000"/>
            </a:pPr>
            <a:r>
              <a:rPr lang="en-US" dirty="0">
                <a:solidFill>
                  <a:schemeClr val="tx1">
                    <a:lumMod val="50000"/>
                  </a:schemeClr>
                </a:solidFill>
              </a:rPr>
              <a:t>		key1=value1</a:t>
            </a:r>
          </a:p>
          <a:p>
            <a:pPr marL="57150" indent="0">
              <a:buClrTx/>
              <a:buSzPct val="100000"/>
            </a:pPr>
            <a:r>
              <a:rPr lang="en-US" dirty="0">
                <a:solidFill>
                  <a:schemeClr val="tx1">
                    <a:lumMod val="50000"/>
                  </a:schemeClr>
                </a:solidFill>
              </a:rPr>
              <a:t>		key2=value2</a:t>
            </a:r>
          </a:p>
          <a:p>
            <a:pPr marL="514350" indent="-285750">
              <a:buClrTx/>
              <a:buSzPct val="100000"/>
              <a:buFont typeface="Arial" panose="020B0604020202020204" pitchFamily="34" charset="0"/>
              <a:buChar char="●"/>
            </a:pPr>
            <a:r>
              <a:rPr lang="en-US" dirty="0">
                <a:solidFill>
                  <a:schemeClr val="tx1">
                    <a:lumMod val="50000"/>
                  </a:schemeClr>
                </a:solidFill>
              </a:rPr>
              <a:t>Can be created from a .</a:t>
            </a:r>
            <a:r>
              <a:rPr lang="en-US" dirty="0" err="1">
                <a:solidFill>
                  <a:schemeClr val="tx1">
                    <a:lumMod val="50000"/>
                  </a:schemeClr>
                </a:solidFill>
              </a:rPr>
              <a:t>yml</a:t>
            </a:r>
            <a:r>
              <a:rPr lang="en-US" dirty="0">
                <a:solidFill>
                  <a:schemeClr val="tx1">
                    <a:lumMod val="50000"/>
                  </a:schemeClr>
                </a:solidFill>
              </a:rPr>
              <a:t> definition file (like all things k8s)</a:t>
            </a: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160</a:t>
            </a:fld>
            <a:endParaRPr lang="en-US"/>
          </a:p>
        </p:txBody>
      </p:sp>
    </p:spTree>
    <p:extLst>
      <p:ext uri="{BB962C8B-B14F-4D97-AF65-F5344CB8AC3E}">
        <p14:creationId xmlns:p14="http://schemas.microsoft.com/office/powerpoint/2010/main" val="47309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err="1"/>
              <a:t>ConfigMaps</a:t>
            </a:r>
            <a:endParaRPr lang="en-US" dirty="0"/>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Can be presented as files inside directories in the container</a:t>
            </a:r>
          </a:p>
          <a:p>
            <a:pPr marL="514350" indent="-285750">
              <a:buClrTx/>
              <a:buSzPct val="100000"/>
              <a:buFont typeface="Arial" panose="020B0604020202020204" pitchFamily="34" charset="0"/>
              <a:buChar char="●"/>
            </a:pPr>
            <a:r>
              <a:rPr lang="en-US" dirty="0">
                <a:solidFill>
                  <a:schemeClr val="tx1">
                    <a:lumMod val="50000"/>
                  </a:schemeClr>
                </a:solidFill>
              </a:rPr>
              <a:t>Uses volumes – making contents of </a:t>
            </a:r>
            <a:r>
              <a:rPr lang="en-US" dirty="0" err="1">
                <a:solidFill>
                  <a:schemeClr val="tx1">
                    <a:lumMod val="50000"/>
                  </a:schemeClr>
                </a:solidFill>
              </a:rPr>
              <a:t>ConfigMap</a:t>
            </a:r>
            <a:r>
              <a:rPr lang="en-US" dirty="0">
                <a:solidFill>
                  <a:schemeClr val="tx1">
                    <a:lumMod val="50000"/>
                  </a:schemeClr>
                </a:solidFill>
              </a:rPr>
              <a:t> available to pod</a:t>
            </a:r>
          </a:p>
          <a:p>
            <a:pPr marL="514350" indent="-285750">
              <a:buClrTx/>
              <a:buSzPct val="100000"/>
              <a:buFont typeface="Arial" panose="020B0604020202020204" pitchFamily="34" charset="0"/>
              <a:buChar char="●"/>
            </a:pPr>
            <a:r>
              <a:rPr lang="en-US" dirty="0">
                <a:solidFill>
                  <a:schemeClr val="tx1">
                    <a:lumMod val="50000"/>
                  </a:schemeClr>
                </a:solidFill>
              </a:rPr>
              <a:t>Uses volume mounts – loads contents of </a:t>
            </a:r>
            <a:r>
              <a:rPr lang="en-US" dirty="0" err="1">
                <a:solidFill>
                  <a:schemeClr val="tx1">
                    <a:lumMod val="50000"/>
                  </a:schemeClr>
                </a:solidFill>
              </a:rPr>
              <a:t>ConfigMap</a:t>
            </a:r>
            <a:r>
              <a:rPr lang="en-US" dirty="0">
                <a:solidFill>
                  <a:schemeClr val="tx1">
                    <a:lumMod val="50000"/>
                  </a:schemeClr>
                </a:solidFill>
              </a:rPr>
              <a:t> volume into specific container path in pod</a:t>
            </a:r>
          </a:p>
          <a:p>
            <a:pPr marL="514350" indent="-285750">
              <a:buClrTx/>
              <a:buSzPct val="100000"/>
              <a:buFont typeface="Arial" panose="020B0604020202020204" pitchFamily="34" charset="0"/>
              <a:buChar char="●"/>
            </a:pPr>
            <a:r>
              <a:rPr lang="en-US" dirty="0">
                <a:solidFill>
                  <a:schemeClr val="tx1">
                    <a:lumMod val="50000"/>
                  </a:schemeClr>
                </a:solidFill>
              </a:rPr>
              <a:t>Can contain settings to override defaults</a:t>
            </a: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161</a:t>
            </a:fld>
            <a:endParaRPr lang="en-US"/>
          </a:p>
        </p:txBody>
      </p:sp>
    </p:spTree>
    <p:extLst>
      <p:ext uri="{BB962C8B-B14F-4D97-AF65-F5344CB8AC3E}">
        <p14:creationId xmlns:p14="http://schemas.microsoft.com/office/powerpoint/2010/main" val="179003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err="1"/>
              <a:t>ConfigMaps</a:t>
            </a:r>
            <a:r>
              <a:rPr lang="en-US" dirty="0"/>
              <a:t> - Precedence</a:t>
            </a:r>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54690"/>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If env vars defined in multiple places, definitions in `env` section in pod spec will trump others (localized)</a:t>
            </a:r>
          </a:p>
          <a:p>
            <a:pPr marL="514350" indent="-285750">
              <a:buClrTx/>
              <a:buSzPct val="100000"/>
              <a:buFont typeface="Arial" panose="020B0604020202020204" pitchFamily="34" charset="0"/>
              <a:buChar char="●"/>
            </a:pPr>
            <a:r>
              <a:rPr lang="en-US" dirty="0">
                <a:solidFill>
                  <a:schemeClr val="tx1">
                    <a:lumMod val="50000"/>
                  </a:schemeClr>
                </a:solidFill>
              </a:rPr>
              <a:t>Typical approach:</a:t>
            </a:r>
          </a:p>
          <a:p>
            <a:pPr marL="971550" lvl="1" indent="-285750">
              <a:buClrTx/>
              <a:buSzPct val="100000"/>
              <a:buFont typeface="Wingdings" panose="05000000000000000000" pitchFamily="2" charset="2"/>
              <a:buChar char="Ø"/>
            </a:pPr>
            <a:r>
              <a:rPr lang="en-US" sz="1300" dirty="0">
                <a:solidFill>
                  <a:schemeClr val="tx1">
                    <a:lumMod val="50000"/>
                  </a:schemeClr>
                </a:solidFill>
              </a:rPr>
              <a:t>Default app settings “baked in” to container image (e.g., to support dev mode)</a:t>
            </a:r>
          </a:p>
          <a:p>
            <a:pPr marL="971550" lvl="1" indent="-285750">
              <a:buClrTx/>
              <a:buSzPct val="100000"/>
              <a:buFont typeface="Wingdings" panose="05000000000000000000" pitchFamily="2" charset="2"/>
              <a:buChar char="Ø"/>
            </a:pPr>
            <a:r>
              <a:rPr lang="en-US" sz="1300" dirty="0">
                <a:solidFill>
                  <a:schemeClr val="tx1">
                    <a:lumMod val="50000"/>
                  </a:schemeClr>
                </a:solidFill>
              </a:rPr>
              <a:t>Specific settings for an environment stored in </a:t>
            </a:r>
            <a:r>
              <a:rPr lang="en-US" sz="1300" dirty="0" err="1">
                <a:solidFill>
                  <a:schemeClr val="tx1">
                    <a:lumMod val="50000"/>
                  </a:schemeClr>
                </a:solidFill>
              </a:rPr>
              <a:t>ConfigMap</a:t>
            </a:r>
            <a:r>
              <a:rPr lang="en-US" sz="1300" dirty="0">
                <a:solidFill>
                  <a:schemeClr val="tx1">
                    <a:lumMod val="50000"/>
                  </a:schemeClr>
                </a:solidFill>
              </a:rPr>
              <a:t> and surfaced to container filesystem</a:t>
            </a:r>
          </a:p>
          <a:p>
            <a:pPr marL="971550" lvl="1" indent="-285750">
              <a:buClrTx/>
              <a:buSzPct val="100000"/>
              <a:buFont typeface="Wingdings" panose="05000000000000000000" pitchFamily="2" charset="2"/>
              <a:buChar char="Ø"/>
            </a:pPr>
            <a:r>
              <a:rPr lang="en-US" sz="1300" dirty="0">
                <a:solidFill>
                  <a:schemeClr val="tx1">
                    <a:lumMod val="50000"/>
                  </a:schemeClr>
                </a:solidFill>
              </a:rPr>
              <a:t>Merges with default settings (overwriting where applicable)</a:t>
            </a:r>
          </a:p>
          <a:p>
            <a:pPr marL="971550" lvl="1" indent="-285750">
              <a:buClrTx/>
              <a:buSzPct val="100000"/>
              <a:buFont typeface="Wingdings" panose="05000000000000000000" pitchFamily="2" charset="2"/>
              <a:buChar char="Ø"/>
            </a:pPr>
            <a:r>
              <a:rPr lang="en-US" sz="1300" dirty="0">
                <a:solidFill>
                  <a:schemeClr val="tx1">
                    <a:lumMod val="50000"/>
                  </a:schemeClr>
                </a:solidFill>
              </a:rPr>
              <a:t>Final tweaks can be accomplished with env variables in pod spec</a:t>
            </a: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162</a:t>
            </a:fld>
            <a:endParaRPr lang="en-US"/>
          </a:p>
        </p:txBody>
      </p:sp>
    </p:spTree>
    <p:extLst>
      <p:ext uri="{BB962C8B-B14F-4D97-AF65-F5344CB8AC3E}">
        <p14:creationId xmlns:p14="http://schemas.microsoft.com/office/powerpoint/2010/main" val="38744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6715-F867-2147-80B9-B20DA0E63C1B}"/>
              </a:ext>
            </a:extLst>
          </p:cNvPr>
          <p:cNvSpPr>
            <a:spLocks noGrp="1"/>
          </p:cNvSpPr>
          <p:nvPr>
            <p:ph type="title"/>
          </p:nvPr>
        </p:nvSpPr>
        <p:spPr/>
        <p:txBody>
          <a:bodyPr/>
          <a:lstStyle/>
          <a:p>
            <a:r>
              <a:rPr lang="en-US"/>
              <a:t>Secrets in Pods</a:t>
            </a:r>
          </a:p>
        </p:txBody>
      </p:sp>
      <p:sp>
        <p:nvSpPr>
          <p:cNvPr id="3" name="Text Placeholder 2">
            <a:extLst>
              <a:ext uri="{FF2B5EF4-FFF2-40B4-BE49-F238E27FC236}">
                <a16:creationId xmlns:a16="http://schemas.microsoft.com/office/drawing/2014/main" id="{2114ADFF-C3DA-6043-A7A3-9404729B055D}"/>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t>Secrets let you store and manage sensitive information, such as passwords, OAuth tokens, and </a:t>
            </a:r>
            <a:r>
              <a:rPr lang="en-US" dirty="0" err="1"/>
              <a:t>ssh</a:t>
            </a:r>
            <a:r>
              <a:rPr lang="en-US" dirty="0"/>
              <a:t> keys.</a:t>
            </a:r>
          </a:p>
          <a:p>
            <a:pPr marL="514350" indent="-285750">
              <a:buClrTx/>
              <a:buSzPct val="100000"/>
              <a:buFont typeface="Arial" panose="020B0604020202020204" pitchFamily="34" charset="0"/>
              <a:buChar char="●"/>
            </a:pPr>
            <a:r>
              <a:rPr lang="en-US" dirty="0"/>
              <a:t>A pod needs to reference a secret. There are three ways get to the secret:</a:t>
            </a:r>
          </a:p>
          <a:p>
            <a:pPr marL="514350" indent="-285750">
              <a:buClrTx/>
              <a:buSzPct val="100000"/>
              <a:buFont typeface="Arial" panose="020B0604020202020204" pitchFamily="34" charset="0"/>
              <a:buChar char="●"/>
            </a:pPr>
            <a:r>
              <a:rPr lang="en-US" dirty="0"/>
              <a:t>As a file in a Volume that is mounted to a container;</a:t>
            </a:r>
          </a:p>
          <a:p>
            <a:pPr marL="514350" indent="-285750">
              <a:buClrTx/>
              <a:buSzPct val="100000"/>
              <a:buFont typeface="Arial" panose="020B0604020202020204" pitchFamily="34" charset="0"/>
              <a:buChar char="●"/>
            </a:pPr>
            <a:r>
              <a:rPr lang="en-US" dirty="0"/>
              <a:t>As an environment variable for a container;</a:t>
            </a:r>
          </a:p>
          <a:p>
            <a:pPr marL="514350" indent="-285750">
              <a:buClrTx/>
              <a:buSzPct val="100000"/>
              <a:buFont typeface="Arial" panose="020B0604020202020204" pitchFamily="34" charset="0"/>
              <a:buChar char="●"/>
            </a:pPr>
            <a:r>
              <a:rPr lang="en-US" dirty="0"/>
              <a:t>By the </a:t>
            </a:r>
            <a:r>
              <a:rPr lang="en-US" dirty="0" err="1"/>
              <a:t>kubelet</a:t>
            </a:r>
            <a:r>
              <a:rPr lang="en-US" dirty="0"/>
              <a:t>, when it pulls images for the pod</a:t>
            </a:r>
          </a:p>
          <a:p>
            <a:pPr marL="514350" indent="-285750">
              <a:buClrTx/>
              <a:buSzPct val="100000"/>
              <a:buFont typeface="Arial" panose="020B0604020202020204" pitchFamily="34" charset="0"/>
              <a:buChar char="●"/>
            </a:pPr>
            <a:r>
              <a:rPr lang="en-US" dirty="0"/>
              <a:t>NOTE: The default config for a Secret does NOT have encryption – data is plain text. You need to configure “</a:t>
            </a:r>
            <a:r>
              <a:rPr lang="en-US" dirty="0">
                <a:hlinkClick r:id="rId2"/>
              </a:rPr>
              <a:t>Encryption at Rest</a:t>
            </a:r>
            <a:r>
              <a:rPr lang="en-US" dirty="0"/>
              <a:t>” for the Secret”, and </a:t>
            </a:r>
            <a:r>
              <a:rPr lang="en-US" dirty="0">
                <a:hlinkClick r:id="rId3"/>
              </a:rPr>
              <a:t>Role Based Access Control</a:t>
            </a:r>
            <a:r>
              <a:rPr lang="en-US" dirty="0"/>
              <a:t> in your cluster</a:t>
            </a:r>
          </a:p>
        </p:txBody>
      </p:sp>
      <p:sp>
        <p:nvSpPr>
          <p:cNvPr id="4" name="Slide Number Placeholder 3">
            <a:extLst>
              <a:ext uri="{FF2B5EF4-FFF2-40B4-BE49-F238E27FC236}">
                <a16:creationId xmlns:a16="http://schemas.microsoft.com/office/drawing/2014/main" id="{A757EC4C-1737-264D-A12F-8D4DB790CB81}"/>
              </a:ext>
            </a:extLst>
          </p:cNvPr>
          <p:cNvSpPr>
            <a:spLocks noGrp="1"/>
          </p:cNvSpPr>
          <p:nvPr>
            <p:ph type="sldNum" idx="12"/>
          </p:nvPr>
        </p:nvSpPr>
        <p:spPr/>
        <p:txBody>
          <a:bodyPr/>
          <a:lstStyle/>
          <a:p>
            <a:fld id="{00000000-1234-1234-1234-123412341234}" type="slidenum">
              <a:rPr lang="en-US" smtClean="0"/>
              <a:pPr/>
              <a:t>163</a:t>
            </a:fld>
            <a:endParaRPr lang="en-US"/>
          </a:p>
        </p:txBody>
      </p:sp>
    </p:spTree>
    <p:extLst>
      <p:ext uri="{BB962C8B-B14F-4D97-AF65-F5344CB8AC3E}">
        <p14:creationId xmlns:p14="http://schemas.microsoft.com/office/powerpoint/2010/main" val="145829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6368A-9D99-224B-A71B-52027B83D240}"/>
              </a:ext>
            </a:extLst>
          </p:cNvPr>
          <p:cNvSpPr>
            <a:spLocks noGrp="1"/>
          </p:cNvSpPr>
          <p:nvPr>
            <p:ph type="title"/>
          </p:nvPr>
        </p:nvSpPr>
        <p:spPr/>
        <p:txBody>
          <a:bodyPr/>
          <a:lstStyle/>
          <a:p>
            <a:r>
              <a:rPr lang="en-US"/>
              <a:t>k8s Services</a:t>
            </a:r>
          </a:p>
        </p:txBody>
      </p:sp>
      <p:sp>
        <p:nvSpPr>
          <p:cNvPr id="3" name="Text Placeholder 2">
            <a:extLst>
              <a:ext uri="{FF2B5EF4-FFF2-40B4-BE49-F238E27FC236}">
                <a16:creationId xmlns:a16="http://schemas.microsoft.com/office/drawing/2014/main" id="{708727BB-4609-2944-AFFF-D4B991702D92}"/>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t>Services are an abstraction</a:t>
            </a:r>
          </a:p>
          <a:p>
            <a:pPr marL="514350" indent="-285750">
              <a:buClrTx/>
              <a:buSzPct val="100000"/>
              <a:buFont typeface="Arial" panose="020B0604020202020204" pitchFamily="34" charset="0"/>
              <a:buChar char="●"/>
            </a:pPr>
            <a:r>
              <a:rPr lang="en-US" dirty="0"/>
              <a:t>They define a set of pods, and an access policy for them</a:t>
            </a:r>
          </a:p>
          <a:p>
            <a:pPr marL="514350" indent="-285750">
              <a:buClrTx/>
              <a:buSzPct val="100000"/>
              <a:buFont typeface="Arial" panose="020B0604020202020204" pitchFamily="34" charset="0"/>
              <a:buChar char="●"/>
            </a:pPr>
            <a:r>
              <a:rPr lang="en-US" dirty="0"/>
              <a:t>A pod has an IP address</a:t>
            </a:r>
          </a:p>
          <a:p>
            <a:pPr marL="514350" indent="-285750">
              <a:buClrTx/>
              <a:buSzPct val="100000"/>
              <a:buFont typeface="Arial" panose="020B0604020202020204" pitchFamily="34" charset="0"/>
              <a:buChar char="●"/>
            </a:pPr>
            <a:r>
              <a:rPr lang="en-US" dirty="0"/>
              <a:t>Pods are ephemeral – what happens to IP traffic if they die?</a:t>
            </a:r>
          </a:p>
          <a:p>
            <a:pPr marL="514350" indent="-285750">
              <a:buClrTx/>
              <a:buSzPct val="100000"/>
              <a:buFont typeface="Arial" panose="020B0604020202020204" pitchFamily="34" charset="0"/>
              <a:buChar char="●"/>
            </a:pPr>
            <a:r>
              <a:rPr lang="en-US" dirty="0"/>
              <a:t>Pods in a service can have fixed IP addresses that stay the same even if the actual pod dies and is spun up again</a:t>
            </a:r>
          </a:p>
          <a:p>
            <a:pPr marL="514350" indent="-285750">
              <a:buClrTx/>
              <a:buSzPct val="100000"/>
              <a:buFont typeface="Arial" panose="020B0604020202020204" pitchFamily="34" charset="0"/>
              <a:buChar char="●"/>
            </a:pPr>
            <a:r>
              <a:rPr lang="en-US" dirty="0"/>
              <a:t>Services are k8s objects; they are </a:t>
            </a:r>
            <a:r>
              <a:rPr lang="en-US" dirty="0">
                <a:hlinkClick r:id="rId2"/>
              </a:rPr>
              <a:t>created</a:t>
            </a:r>
            <a:r>
              <a:rPr lang="en-US" dirty="0"/>
              <a:t> like any other</a:t>
            </a:r>
          </a:p>
        </p:txBody>
      </p:sp>
      <p:sp>
        <p:nvSpPr>
          <p:cNvPr id="4" name="Slide Number Placeholder 3">
            <a:extLst>
              <a:ext uri="{FF2B5EF4-FFF2-40B4-BE49-F238E27FC236}">
                <a16:creationId xmlns:a16="http://schemas.microsoft.com/office/drawing/2014/main" id="{4E69B562-8B7E-8349-9D33-439791C5BEDD}"/>
              </a:ext>
            </a:extLst>
          </p:cNvPr>
          <p:cNvSpPr>
            <a:spLocks noGrp="1"/>
          </p:cNvSpPr>
          <p:nvPr>
            <p:ph type="sldNum" idx="12"/>
          </p:nvPr>
        </p:nvSpPr>
        <p:spPr/>
        <p:txBody>
          <a:bodyPr/>
          <a:lstStyle/>
          <a:p>
            <a:fld id="{00000000-1234-1234-1234-123412341234}" type="slidenum">
              <a:rPr lang="en-US" smtClean="0"/>
              <a:pPr/>
              <a:t>164</a:t>
            </a:fld>
            <a:endParaRPr lang="en-US"/>
          </a:p>
        </p:txBody>
      </p:sp>
    </p:spTree>
    <p:extLst>
      <p:ext uri="{BB962C8B-B14F-4D97-AF65-F5344CB8AC3E}">
        <p14:creationId xmlns:p14="http://schemas.microsoft.com/office/powerpoint/2010/main" val="171895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716C4-1F93-1C40-B852-CC94FEBA60CA}"/>
              </a:ext>
            </a:extLst>
          </p:cNvPr>
          <p:cNvSpPr>
            <a:spLocks noGrp="1"/>
          </p:cNvSpPr>
          <p:nvPr>
            <p:ph type="title"/>
          </p:nvPr>
        </p:nvSpPr>
        <p:spPr/>
        <p:txBody>
          <a:bodyPr/>
          <a:lstStyle/>
          <a:p>
            <a:r>
              <a:rPr lang="en-US"/>
              <a:t>k8s Service Types</a:t>
            </a:r>
          </a:p>
        </p:txBody>
      </p:sp>
      <p:sp>
        <p:nvSpPr>
          <p:cNvPr id="3" name="Text Placeholder 2">
            <a:extLst>
              <a:ext uri="{FF2B5EF4-FFF2-40B4-BE49-F238E27FC236}">
                <a16:creationId xmlns:a16="http://schemas.microsoft.com/office/drawing/2014/main" id="{25C03974-077D-1740-8CF9-931DAF945FB0}"/>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err="1">
                <a:solidFill>
                  <a:schemeClr val="tx1">
                    <a:lumMod val="50000"/>
                  </a:schemeClr>
                </a:solidFill>
              </a:rPr>
              <a:t>ClusterIP</a:t>
            </a:r>
            <a:r>
              <a:rPr lang="en-US" dirty="0">
                <a:solidFill>
                  <a:schemeClr val="tx1">
                    <a:lumMod val="50000"/>
                  </a:schemeClr>
                </a:solidFill>
              </a:rPr>
              <a:t> (default): IP is internal to the cluster</a:t>
            </a:r>
          </a:p>
          <a:p>
            <a:pPr marL="514350" indent="-285750">
              <a:buClrTx/>
              <a:buSzPct val="100000"/>
              <a:buFont typeface="Arial" panose="020B0604020202020204" pitchFamily="34" charset="0"/>
              <a:buChar char="●"/>
            </a:pPr>
            <a:r>
              <a:rPr lang="en-US" dirty="0" err="1">
                <a:solidFill>
                  <a:schemeClr val="tx1">
                    <a:lumMod val="50000"/>
                  </a:schemeClr>
                </a:solidFill>
              </a:rPr>
              <a:t>NodePort</a:t>
            </a:r>
            <a:r>
              <a:rPr lang="en-US" dirty="0">
                <a:solidFill>
                  <a:schemeClr val="tx1">
                    <a:lumMod val="50000"/>
                  </a:schemeClr>
                </a:solidFill>
              </a:rPr>
              <a:t>: IP for the port is exposed with a static IP address</a:t>
            </a:r>
          </a:p>
          <a:p>
            <a:pPr marL="514350" indent="-285750">
              <a:buClrTx/>
              <a:buSzPct val="100000"/>
              <a:buFont typeface="Arial" panose="020B0604020202020204" pitchFamily="34" charset="0"/>
              <a:buChar char="●"/>
            </a:pPr>
            <a:r>
              <a:rPr lang="en-US" dirty="0" err="1">
                <a:solidFill>
                  <a:schemeClr val="tx1">
                    <a:lumMod val="50000"/>
                  </a:schemeClr>
                </a:solidFill>
              </a:rPr>
              <a:t>LoadBalancer</a:t>
            </a:r>
            <a:r>
              <a:rPr lang="en-US" dirty="0">
                <a:solidFill>
                  <a:schemeClr val="tx1">
                    <a:lumMod val="50000"/>
                  </a:schemeClr>
                </a:solidFill>
              </a:rPr>
              <a:t>: IP traffic to nodes is managed by external load balancer</a:t>
            </a:r>
          </a:p>
          <a:p>
            <a:pPr marL="514350" indent="-285750">
              <a:buClrTx/>
              <a:buSzPct val="100000"/>
              <a:buFont typeface="Arial" panose="020B0604020202020204" pitchFamily="34" charset="0"/>
              <a:buChar char="●"/>
            </a:pPr>
            <a:r>
              <a:rPr lang="en-US" dirty="0" err="1">
                <a:solidFill>
                  <a:schemeClr val="tx1">
                    <a:lumMod val="50000"/>
                  </a:schemeClr>
                </a:solidFill>
              </a:rPr>
              <a:t>ExternalName</a:t>
            </a:r>
            <a:r>
              <a:rPr lang="en-US" dirty="0">
                <a:solidFill>
                  <a:schemeClr val="tx1">
                    <a:lumMod val="50000"/>
                  </a:schemeClr>
                </a:solidFill>
              </a:rPr>
              <a:t>: IP traffic is routed by DNS Name (</a:t>
            </a:r>
            <a:r>
              <a:rPr lang="en-US" dirty="0" err="1">
                <a:solidFill>
                  <a:schemeClr val="tx1">
                    <a:lumMod val="50000"/>
                  </a:schemeClr>
                </a:solidFill>
              </a:rPr>
              <a:t>foo.example.com</a:t>
            </a:r>
            <a:r>
              <a:rPr lang="en-US" dirty="0">
                <a:solidFill>
                  <a:schemeClr val="tx1">
                    <a:lumMod val="50000"/>
                  </a:schemeClr>
                </a:solidFill>
              </a:rPr>
              <a:t>)</a:t>
            </a:r>
          </a:p>
          <a:p>
            <a:pPr marL="514350" indent="-285750">
              <a:buClrTx/>
              <a:buSzPct val="10000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C4910150-E899-B84A-88D5-769D34B85D8E}"/>
              </a:ext>
            </a:extLst>
          </p:cNvPr>
          <p:cNvSpPr>
            <a:spLocks noGrp="1"/>
          </p:cNvSpPr>
          <p:nvPr>
            <p:ph type="sldNum" idx="12"/>
          </p:nvPr>
        </p:nvSpPr>
        <p:spPr/>
        <p:txBody>
          <a:bodyPr/>
          <a:lstStyle/>
          <a:p>
            <a:fld id="{00000000-1234-1234-1234-123412341234}" type="slidenum">
              <a:rPr lang="en-US" smtClean="0"/>
              <a:pPr/>
              <a:t>165</a:t>
            </a:fld>
            <a:endParaRPr lang="en-US"/>
          </a:p>
        </p:txBody>
      </p:sp>
    </p:spTree>
    <p:extLst>
      <p:ext uri="{BB962C8B-B14F-4D97-AF65-F5344CB8AC3E}">
        <p14:creationId xmlns:p14="http://schemas.microsoft.com/office/powerpoint/2010/main" val="390141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PersistentVolume</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4690"/>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Like pods (abstraction over computer) and services (abstraction over network), persistent volumes provide abstraction over storage</a:t>
            </a:r>
          </a:p>
          <a:p>
            <a:pPr marL="514350" indent="-285750">
              <a:buClrTx/>
              <a:buSzPct val="100000"/>
              <a:buFont typeface="Arial" panose="020B0604020202020204" pitchFamily="34" charset="0"/>
              <a:buChar char="●"/>
            </a:pPr>
            <a:r>
              <a:rPr lang="en-US" dirty="0">
                <a:solidFill>
                  <a:schemeClr val="tx1">
                    <a:lumMod val="50000"/>
                  </a:schemeClr>
                </a:solidFill>
              </a:rPr>
              <a:t>k8s object that defines available section of storage</a:t>
            </a:r>
          </a:p>
          <a:p>
            <a:pPr marL="514350" indent="-285750">
              <a:buClrTx/>
              <a:buSzPct val="100000"/>
              <a:buFont typeface="Arial" panose="020B0604020202020204" pitchFamily="34" charset="0"/>
              <a:buChar char="●"/>
            </a:pPr>
            <a:r>
              <a:rPr lang="en-US" dirty="0">
                <a:solidFill>
                  <a:schemeClr val="tx1">
                    <a:lumMod val="50000"/>
                  </a:schemeClr>
                </a:solidFill>
              </a:rPr>
              <a:t>Can be “mapped” to shared storage (like NFS) or locally (for dev/test purposes)</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166</a:t>
            </a:fld>
            <a:endParaRPr lang="en-US"/>
          </a:p>
        </p:txBody>
      </p:sp>
    </p:spTree>
    <p:extLst>
      <p:ext uri="{BB962C8B-B14F-4D97-AF65-F5344CB8AC3E}">
        <p14:creationId xmlns:p14="http://schemas.microsoft.com/office/powerpoint/2010/main" val="237146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PersistentVolumeClaim</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Pods are not allowed to use persistent volumes directly</a:t>
            </a:r>
          </a:p>
          <a:p>
            <a:pPr marL="514350" indent="-285750">
              <a:buClrTx/>
              <a:buSzPct val="100000"/>
              <a:buFont typeface="Arial" panose="020B0604020202020204" pitchFamily="34" charset="0"/>
              <a:buChar char="●"/>
            </a:pPr>
            <a:r>
              <a:rPr lang="en-US" dirty="0">
                <a:solidFill>
                  <a:schemeClr val="tx1">
                    <a:lumMod val="50000"/>
                  </a:schemeClr>
                </a:solidFill>
              </a:rPr>
              <a:t>Instead, pods claim using </a:t>
            </a:r>
            <a:r>
              <a:rPr lang="en-US" dirty="0" err="1">
                <a:solidFill>
                  <a:schemeClr val="tx1">
                    <a:lumMod val="50000"/>
                  </a:schemeClr>
                </a:solidFill>
              </a:rPr>
              <a:t>PersistentVolumeClaim</a:t>
            </a:r>
            <a:r>
              <a:rPr lang="en-US" dirty="0">
                <a:solidFill>
                  <a:schemeClr val="tx1">
                    <a:lumMod val="50000"/>
                  </a:schemeClr>
                </a:solidFill>
              </a:rPr>
              <a:t> object type in k8s</a:t>
            </a:r>
          </a:p>
          <a:p>
            <a:pPr marL="514350" indent="-285750">
              <a:buClrTx/>
              <a:buSzPct val="100000"/>
              <a:buFont typeface="Arial" panose="020B0604020202020204" pitchFamily="34" charset="0"/>
              <a:buChar char="●"/>
            </a:pPr>
            <a:r>
              <a:rPr lang="en-US" dirty="0">
                <a:solidFill>
                  <a:schemeClr val="tx1">
                    <a:lumMod val="50000"/>
                  </a:schemeClr>
                </a:solidFill>
              </a:rPr>
              <a:t>Requests storage for a pod</a:t>
            </a:r>
          </a:p>
          <a:p>
            <a:pPr marL="514350" indent="-285750">
              <a:buClrTx/>
              <a:buSzPct val="100000"/>
              <a:buFont typeface="Arial" panose="020B0604020202020204" pitchFamily="34" charset="0"/>
              <a:buChar char="●"/>
            </a:pPr>
            <a:r>
              <a:rPr lang="en-US" dirty="0">
                <a:solidFill>
                  <a:schemeClr val="tx1">
                    <a:lumMod val="50000"/>
                  </a:schemeClr>
                </a:solidFill>
              </a:rPr>
              <a:t>k8s handles matching up a claim to a persistent volume</a:t>
            </a:r>
          </a:p>
          <a:p>
            <a:pPr marL="514350" indent="-285750">
              <a:buClrTx/>
              <a:buSzPct val="100000"/>
              <a:buFont typeface="Arial" panose="020B0604020202020204" pitchFamily="34" charset="0"/>
              <a:buChar char="●"/>
            </a:pPr>
            <a:r>
              <a:rPr lang="en-US" dirty="0">
                <a:solidFill>
                  <a:schemeClr val="tx1">
                    <a:lumMod val="50000"/>
                  </a:schemeClr>
                </a:solidFill>
              </a:rPr>
              <a:t>Provides virtual storage abstracted from actual storage</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167</a:t>
            </a:fld>
            <a:endParaRPr lang="en-US"/>
          </a:p>
        </p:txBody>
      </p:sp>
    </p:spTree>
    <p:extLst>
      <p:ext uri="{BB962C8B-B14F-4D97-AF65-F5344CB8AC3E}">
        <p14:creationId xmlns:p14="http://schemas.microsoft.com/office/powerpoint/2010/main" val="173322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dirty="0"/>
              <a:t>Demo</a:t>
            </a: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168</a:t>
            </a:fld>
            <a:endParaRPr lang="en-US"/>
          </a:p>
        </p:txBody>
      </p:sp>
    </p:spTree>
    <p:extLst>
      <p:ext uri="{BB962C8B-B14F-4D97-AF65-F5344CB8AC3E}">
        <p14:creationId xmlns:p14="http://schemas.microsoft.com/office/powerpoint/2010/main" val="53186602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dirty="0"/>
              <a:t>Continue Lab</a:t>
            </a: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169</a:t>
            </a:fld>
            <a:endParaRPr lang="en-US"/>
          </a:p>
        </p:txBody>
      </p:sp>
    </p:spTree>
    <p:extLst>
      <p:ext uri="{BB962C8B-B14F-4D97-AF65-F5344CB8AC3E}">
        <p14:creationId xmlns:p14="http://schemas.microsoft.com/office/powerpoint/2010/main" val="154942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Microservices – Benefits vs. Costs</a:t>
            </a:r>
            <a:endParaRPr b="1"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17</a:t>
            </a:fld>
            <a:endParaRPr/>
          </a:p>
        </p:txBody>
      </p:sp>
      <p:sp>
        <p:nvSpPr>
          <p:cNvPr id="7" name="Shape 85">
            <a:extLst>
              <a:ext uri="{FF2B5EF4-FFF2-40B4-BE49-F238E27FC236}">
                <a16:creationId xmlns:a16="http://schemas.microsoft.com/office/drawing/2014/main" id="{588620BC-74CC-4B9B-B9E6-374047E51C0E}"/>
              </a:ext>
            </a:extLst>
          </p:cNvPr>
          <p:cNvSpPr txBox="1">
            <a:spLocks/>
          </p:cNvSpPr>
          <p:nvPr/>
        </p:nvSpPr>
        <p:spPr>
          <a:xfrm>
            <a:off x="257452" y="1182462"/>
            <a:ext cx="8407154" cy="4188917"/>
          </a:xfrm>
          <a:prstGeom prst="rect">
            <a:avLst/>
          </a:prstGeom>
          <a:noFill/>
          <a:ln>
            <a:noFill/>
          </a:ln>
        </p:spPr>
        <p:txBody>
          <a:bodyPr spcFirstLastPara="1" wrap="square" lIns="67500" tIns="35100" rIns="68569" bIns="34275"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09575" lvl="1" indent="0">
              <a:buNone/>
              <a:defRPr sz="1800"/>
            </a:pPr>
            <a:r>
              <a:rPr lang="en-US" sz="1800" dirty="0"/>
              <a:t>Costs:</a:t>
            </a:r>
          </a:p>
          <a:p>
            <a:pPr marL="409575" lvl="1" indent="0">
              <a:buNone/>
              <a:defRPr sz="1800"/>
            </a:pPr>
            <a:endParaRPr lang="en-US" sz="1350" dirty="0"/>
          </a:p>
          <a:p>
            <a:pPr lvl="2">
              <a:buSzPct val="100000"/>
              <a:buFont typeface="Helvetica Neue Light" panose="020B0604020202020204" charset="0"/>
              <a:buChar char="●"/>
              <a:defRPr sz="1800"/>
            </a:pPr>
            <a:r>
              <a:rPr lang="en-US" sz="1650" dirty="0"/>
              <a:t>Requires a different way of thinking</a:t>
            </a:r>
          </a:p>
          <a:p>
            <a:pPr marL="1057275" lvl="2" indent="-285750">
              <a:buSzPct val="100000"/>
              <a:buFont typeface="Helvetica Neue Light" panose="020B0604020202020204" charset="0"/>
              <a:buChar char="●"/>
              <a:defRPr sz="1800"/>
            </a:pPr>
            <a:endParaRPr lang="en-US" sz="1650" dirty="0"/>
          </a:p>
          <a:p>
            <a:pPr lvl="2">
              <a:buSzPct val="100000"/>
              <a:buFont typeface="Helvetica Neue Light" panose="020B0604020202020204" charset="0"/>
              <a:buChar char="●"/>
              <a:defRPr sz="1800"/>
            </a:pPr>
            <a:r>
              <a:rPr lang="en-US" sz="1650" dirty="0"/>
              <a:t>Complexity moves to the integration layer</a:t>
            </a:r>
          </a:p>
          <a:p>
            <a:pPr lvl="2">
              <a:buSzPct val="100000"/>
              <a:buFont typeface="Helvetica Neue Light" panose="020B0604020202020204" charset="0"/>
              <a:buChar char="●"/>
              <a:defRPr sz="1800"/>
            </a:pPr>
            <a:endParaRPr lang="en-US" sz="1650" dirty="0"/>
          </a:p>
          <a:p>
            <a:pPr lvl="2">
              <a:buSzPct val="100000"/>
              <a:buFont typeface="Helvetica Neue Light" panose="020B0604020202020204" charset="0"/>
              <a:buChar char="●"/>
              <a:defRPr sz="1800"/>
            </a:pPr>
            <a:r>
              <a:rPr lang="en-US" sz="1650" dirty="0"/>
              <a:t>Organization needs to be able to support re-org according to business domain (instead of technology domain)</a:t>
            </a:r>
          </a:p>
          <a:p>
            <a:pPr lvl="2">
              <a:buSzPct val="100000"/>
              <a:buFont typeface="Helvetica Neue Light" panose="020B0604020202020204" charset="0"/>
              <a:buChar char="●"/>
              <a:defRPr sz="1800"/>
            </a:pPr>
            <a:endParaRPr lang="en-US" sz="1650" dirty="0"/>
          </a:p>
          <a:p>
            <a:pPr lvl="2">
              <a:buSzPct val="100000"/>
              <a:buFont typeface="Helvetica Neue Light" panose="020B0604020202020204" charset="0"/>
              <a:buChar char="●"/>
              <a:defRPr sz="1800"/>
            </a:pPr>
            <a:r>
              <a:rPr lang="en-US" sz="1650" dirty="0"/>
              <a:t>With an increased reliance on the network, you may encounter latency and failures at the network layer</a:t>
            </a:r>
          </a:p>
          <a:p>
            <a:pPr lvl="2">
              <a:buSzPct val="100000"/>
              <a:buFont typeface="Helvetica Neue Light" panose="020B0604020202020204" charset="0"/>
              <a:buChar char="●"/>
              <a:defRPr sz="1800"/>
            </a:pPr>
            <a:endParaRPr lang="en-US" sz="1650" dirty="0"/>
          </a:p>
          <a:p>
            <a:pPr lvl="2">
              <a:buSzPct val="100000"/>
              <a:buFont typeface="Helvetica Neue Light" panose="020B0604020202020204" charset="0"/>
              <a:buChar char="●"/>
              <a:defRPr sz="1800"/>
            </a:pPr>
            <a:r>
              <a:rPr lang="en-US" sz="1650" dirty="0"/>
              <a:t>Transactions must be handled differently (across service boundaries)</a:t>
            </a:r>
          </a:p>
        </p:txBody>
      </p:sp>
    </p:spTree>
    <p:extLst>
      <p:ext uri="{BB962C8B-B14F-4D97-AF65-F5344CB8AC3E}">
        <p14:creationId xmlns:p14="http://schemas.microsoft.com/office/powerpoint/2010/main" val="198716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dirty="0"/>
              <a:t>Thank you!</a:t>
            </a:r>
            <a:endParaRPr sz="4500" dirty="0"/>
          </a:p>
          <a:p>
            <a:pPr marL="0" lvl="0" indent="0" algn="l" rtl="0">
              <a:lnSpc>
                <a:spcPct val="83000"/>
              </a:lnSpc>
              <a:spcBef>
                <a:spcPts val="0"/>
              </a:spcBef>
              <a:spcAft>
                <a:spcPts val="0"/>
              </a:spcAft>
              <a:buNone/>
            </a:pPr>
            <a:endParaRPr sz="1900" dirty="0"/>
          </a:p>
          <a:p>
            <a:pPr marL="0" lvl="0" indent="0" algn="l" rtl="0">
              <a:lnSpc>
                <a:spcPct val="115000"/>
              </a:lnSpc>
              <a:spcBef>
                <a:spcPts val="0"/>
              </a:spcBef>
              <a:spcAft>
                <a:spcPts val="0"/>
              </a:spcAft>
              <a:buNone/>
            </a:pPr>
            <a:r>
              <a:rPr lang="en" sz="1900" dirty="0"/>
              <a:t>If you have additional questions, </a:t>
            </a:r>
            <a:br>
              <a:rPr lang="en" sz="1900" dirty="0"/>
            </a:br>
            <a:r>
              <a:rPr lang="en" sz="1900" dirty="0"/>
              <a:t>please reach out to me at:</a:t>
            </a:r>
            <a:endParaRPr sz="1900" dirty="0"/>
          </a:p>
          <a:p>
            <a:pPr marL="0" lvl="0" indent="0" algn="l" rtl="0">
              <a:lnSpc>
                <a:spcPct val="115000"/>
              </a:lnSpc>
              <a:spcBef>
                <a:spcPts val="0"/>
              </a:spcBef>
              <a:spcAft>
                <a:spcPts val="0"/>
              </a:spcAft>
              <a:buNone/>
            </a:pPr>
            <a:r>
              <a:rPr lang="en" sz="1900" dirty="0"/>
              <a:t>(asanders@gamuttechnologysvcs.com)</a:t>
            </a:r>
            <a:endParaRPr sz="1900" dirty="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400" name="Google Shape;400;p53"/>
          <p:cNvPicPr preferRelativeResize="0"/>
          <p:nvPr/>
        </p:nvPicPr>
        <p:blipFill>
          <a:blip r:embed="rId7">
            <a:alphaModFix/>
          </a:blip>
          <a:stretch>
            <a:fillRect/>
          </a:stretch>
        </p:blipFill>
        <p:spPr>
          <a:xfrm>
            <a:off x="6848213" y="4187750"/>
            <a:ext cx="2049536" cy="929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Microservices &amp; Good Architecture</a:t>
            </a:r>
            <a:endParaRPr b="1"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37460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800" dirty="0">
                <a:solidFill>
                  <a:schemeClr val="tx1">
                    <a:lumMod val="50000"/>
                  </a:schemeClr>
                </a:solidFill>
              </a:rPr>
              <a:t>With microservices, key concepts:</a:t>
            </a:r>
          </a:p>
          <a:p>
            <a:pPr marL="971550" lvl="1" indent="-285750">
              <a:spcBef>
                <a:spcPts val="0"/>
              </a:spcBef>
              <a:buClrTx/>
              <a:buSzPct val="100000"/>
              <a:buFont typeface="Wingdings" panose="05000000000000000000" pitchFamily="2" charset="2"/>
              <a:buChar char="Ø"/>
            </a:pPr>
            <a:r>
              <a:rPr lang="en-US" sz="1350" dirty="0">
                <a:solidFill>
                  <a:schemeClr val="tx1">
                    <a:lumMod val="50000"/>
                  </a:schemeClr>
                </a:solidFill>
              </a:rPr>
              <a:t>Cohesion (goal to increase)</a:t>
            </a:r>
          </a:p>
          <a:p>
            <a:pPr marL="971550" lvl="1" indent="-285750">
              <a:spcBef>
                <a:spcPts val="0"/>
              </a:spcBef>
              <a:buClrTx/>
              <a:buSzPct val="100000"/>
              <a:buFont typeface="Wingdings" panose="05000000000000000000" pitchFamily="2" charset="2"/>
              <a:buChar char="Ø"/>
            </a:pPr>
            <a:r>
              <a:rPr lang="en-US" sz="1350" dirty="0">
                <a:solidFill>
                  <a:schemeClr val="tx1">
                    <a:lumMod val="50000"/>
                  </a:schemeClr>
                </a:solidFill>
              </a:rPr>
              <a:t>Coupling (goal to decrease)</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sz="1800" dirty="0">
                <a:solidFill>
                  <a:schemeClr val="tx1">
                    <a:lumMod val="50000"/>
                  </a:schemeClr>
                </a:solidFill>
              </a:rPr>
              <a:t>SOLID principles and Domain Driven Design (DDD) can help with designing a microservices architecture:</a:t>
            </a:r>
          </a:p>
          <a:p>
            <a:pPr marL="971550" lvl="1" indent="-285750">
              <a:spcBef>
                <a:spcPts val="0"/>
              </a:spcBef>
              <a:buClrTx/>
              <a:buSzPct val="100000"/>
              <a:buFont typeface="Wingdings" panose="05000000000000000000" pitchFamily="2" charset="2"/>
              <a:buChar char="Ø"/>
            </a:pPr>
            <a:r>
              <a:rPr lang="en-US" sz="1350" dirty="0">
                <a:solidFill>
                  <a:schemeClr val="tx1">
                    <a:lumMod val="50000"/>
                  </a:schemeClr>
                </a:solidFill>
              </a:rPr>
              <a:t>Clean, logical organization of components</a:t>
            </a:r>
          </a:p>
          <a:p>
            <a:pPr marL="971550" lvl="1" indent="-285750">
              <a:spcBef>
                <a:spcPts val="0"/>
              </a:spcBef>
              <a:buClrTx/>
              <a:buSzPct val="100000"/>
              <a:buFont typeface="Wingdings" panose="05000000000000000000" pitchFamily="2" charset="2"/>
              <a:buChar char="Ø"/>
            </a:pPr>
            <a:r>
              <a:rPr lang="en-US" sz="1350" dirty="0">
                <a:solidFill>
                  <a:schemeClr val="tx1">
                    <a:lumMod val="50000"/>
                  </a:schemeClr>
                </a:solidFill>
              </a:rPr>
              <a:t>Maintainability</a:t>
            </a:r>
          </a:p>
          <a:p>
            <a:pPr marL="971550" lvl="1" indent="-285750">
              <a:spcBef>
                <a:spcPts val="0"/>
              </a:spcBef>
              <a:buClrTx/>
              <a:buSzPct val="100000"/>
              <a:buFont typeface="Wingdings" panose="05000000000000000000" pitchFamily="2" charset="2"/>
              <a:buChar char="Ø"/>
            </a:pPr>
            <a:r>
              <a:rPr lang="en-US" sz="1350" dirty="0">
                <a:solidFill>
                  <a:schemeClr val="tx1">
                    <a:lumMod val="50000"/>
                  </a:schemeClr>
                </a:solidFill>
              </a:rPr>
              <a:t>Clear boundaries, encapsulation and separation of concerns in the components used to build out complex systems</a:t>
            </a:r>
          </a:p>
          <a:p>
            <a:pPr marL="971550" lvl="1" indent="-285750">
              <a:spcBef>
                <a:spcPts val="0"/>
              </a:spcBef>
              <a:buClrTx/>
              <a:buSzPct val="100000"/>
              <a:buFont typeface="Wingdings" panose="05000000000000000000" pitchFamily="2" charset="2"/>
              <a:buChar char="Ø"/>
            </a:pPr>
            <a:r>
              <a:rPr lang="en-US" sz="1350" dirty="0">
                <a:solidFill>
                  <a:schemeClr val="tx1">
                    <a:lumMod val="50000"/>
                  </a:schemeClr>
                </a:solidFill>
              </a:rPr>
              <a:t>Techniques that minimize coupling</a:t>
            </a:r>
          </a:p>
          <a:p>
            <a:pPr marL="971550" lvl="1" indent="-285750">
              <a:spcBef>
                <a:spcPts val="0"/>
              </a:spcBef>
              <a:buClrTx/>
              <a:buSzPct val="100000"/>
              <a:buFont typeface="Wingdings" panose="05000000000000000000" pitchFamily="2" charset="2"/>
              <a:buChar char="Ø"/>
            </a:pPr>
            <a:r>
              <a:rPr lang="en-US" sz="1350" dirty="0">
                <a:solidFill>
                  <a:schemeClr val="tx1">
                    <a:lumMod val="50000"/>
                  </a:schemeClr>
                </a:solidFill>
              </a:rPr>
              <a:t>Being “surgical” with our change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18</a:t>
            </a:fld>
            <a:endParaRPr/>
          </a:p>
        </p:txBody>
      </p:sp>
    </p:spTree>
    <p:extLst>
      <p:ext uri="{BB962C8B-B14F-4D97-AF65-F5344CB8AC3E}">
        <p14:creationId xmlns:p14="http://schemas.microsoft.com/office/powerpoint/2010/main" val="158464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Microservices &amp; Containers</a:t>
            </a:r>
            <a:endParaRPr b="1"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436748"/>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600" dirty="0"/>
              <a:t>Microservices – with their smaller size, independently-deployable and independently-scalable profile, and encapsulated business domain boundary – are a great fit for containers</a:t>
            </a:r>
          </a:p>
          <a:p>
            <a:pPr marL="514350" indent="-285750">
              <a:spcBef>
                <a:spcPts val="0"/>
              </a:spcBef>
              <a:buClrTx/>
              <a:buSzPct val="100000"/>
              <a:buFont typeface="Arial" panose="020B0604020202020204" pitchFamily="34" charset="0"/>
              <a:buChar char="●"/>
            </a:pPr>
            <a:endParaRPr lang="en-US" sz="1600" dirty="0"/>
          </a:p>
          <a:p>
            <a:pPr marL="514350" indent="-285750">
              <a:spcBef>
                <a:spcPts val="0"/>
              </a:spcBef>
              <a:buClrTx/>
              <a:buSzPct val="100000"/>
              <a:buFont typeface="Arial" panose="020B0604020202020204" pitchFamily="34" charset="0"/>
              <a:buChar char="●"/>
            </a:pPr>
            <a:r>
              <a:rPr lang="en-US" sz="1600" dirty="0"/>
              <a:t>Using Kubernetes, sophisticated systems of integrated microservices can be built, tested and deployed</a:t>
            </a:r>
          </a:p>
          <a:p>
            <a:pPr marL="514350" indent="-285750">
              <a:spcBef>
                <a:spcPts val="0"/>
              </a:spcBef>
              <a:buClrTx/>
              <a:buSzPct val="100000"/>
              <a:buFont typeface="Arial" panose="020B0604020202020204" pitchFamily="34" charset="0"/>
              <a:buChar char="●"/>
            </a:pPr>
            <a:endParaRPr lang="en-US" sz="1600" dirty="0"/>
          </a:p>
          <a:p>
            <a:pPr marL="514350" indent="-285750">
              <a:spcBef>
                <a:spcPts val="0"/>
              </a:spcBef>
              <a:buClrTx/>
              <a:buSzPct val="100000"/>
              <a:buFont typeface="Arial" panose="020B0604020202020204" pitchFamily="34" charset="0"/>
              <a:buChar char="●"/>
            </a:pPr>
            <a:r>
              <a:rPr lang="en-US" sz="1600" dirty="0"/>
              <a:t>Leveraging the scheduling and scalability benefits of Kubernetes can help an organization target scaling across a complex workflow in very granular ways</a:t>
            </a:r>
          </a:p>
          <a:p>
            <a:pPr marL="514350" indent="-285750">
              <a:spcBef>
                <a:spcPts val="0"/>
              </a:spcBef>
              <a:buClrTx/>
              <a:buSzPct val="100000"/>
              <a:buFont typeface="Arial" panose="020B0604020202020204" pitchFamily="34" charset="0"/>
              <a:buChar char="●"/>
            </a:pPr>
            <a:endParaRPr lang="en-US" sz="1600" dirty="0"/>
          </a:p>
          <a:p>
            <a:pPr marL="514350" indent="-285750">
              <a:spcBef>
                <a:spcPts val="0"/>
              </a:spcBef>
              <a:buClrTx/>
              <a:buSzPct val="100000"/>
              <a:buFont typeface="Arial" panose="020B0604020202020204" pitchFamily="34" charset="0"/>
              <a:buChar char="●"/>
            </a:pPr>
            <a:r>
              <a:rPr lang="en-US" sz="1600" dirty="0"/>
              <a:t>This helps with cost management as you can toggle individual parts of the system for optimized performance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19</a:t>
            </a:fld>
            <a:endParaRPr/>
          </a:p>
        </p:txBody>
      </p:sp>
    </p:spTree>
    <p:extLst>
      <p:ext uri="{BB962C8B-B14F-4D97-AF65-F5344CB8AC3E}">
        <p14:creationId xmlns:p14="http://schemas.microsoft.com/office/powerpoint/2010/main" val="64397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4"/>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Hello</a:t>
            </a:r>
            <a:endParaRPr/>
          </a:p>
        </p:txBody>
      </p:sp>
      <p:pic>
        <p:nvPicPr>
          <p:cNvPr id="275" name="Google Shape;275;p44"/>
          <p:cNvPicPr preferRelativeResize="0"/>
          <p:nvPr/>
        </p:nvPicPr>
        <p:blipFill>
          <a:blip r:embed="rId3">
            <a:alphaModFix/>
          </a:blip>
          <a:stretch>
            <a:fillRect/>
          </a:stretch>
        </p:blipFill>
        <p:spPr>
          <a:xfrm rot="300002">
            <a:off x="704232" y="-372074"/>
            <a:ext cx="4697753" cy="5026313"/>
          </a:xfrm>
          <a:prstGeom prst="rect">
            <a:avLst/>
          </a:prstGeom>
          <a:noFill/>
          <a:ln>
            <a:noFill/>
          </a:ln>
        </p:spPr>
      </p:pic>
      <p:sp>
        <p:nvSpPr>
          <p:cNvPr id="276" name="Google Shape;276;p44"/>
          <p:cNvSpPr txBox="1">
            <a:spLocks noGrp="1"/>
          </p:cNvSpPr>
          <p:nvPr>
            <p:ph type="body" idx="1"/>
          </p:nvPr>
        </p:nvSpPr>
        <p:spPr>
          <a:xfrm rot="300075">
            <a:off x="1025515" y="2754772"/>
            <a:ext cx="3874852" cy="1545156"/>
          </a:xfrm>
          <a:prstGeom prst="rect">
            <a:avLst/>
          </a:prstGeom>
        </p:spPr>
        <p:txBody>
          <a:bodyPr spcFirstLastPara="1" wrap="square" lIns="91400" tIns="91400" rIns="91400" bIns="91400" anchor="ctr" anchorCtr="0">
            <a:noAutofit/>
          </a:bodyPr>
          <a:lstStyle/>
          <a:p>
            <a:pPr marL="0" lvl="0" indent="0" algn="ctr" rtl="0">
              <a:spcBef>
                <a:spcPts val="0"/>
              </a:spcBef>
              <a:spcAft>
                <a:spcPts val="0"/>
              </a:spcAft>
              <a:buNone/>
            </a:pPr>
            <a:r>
              <a:rPr lang="en" sz="3000" dirty="0">
                <a:solidFill>
                  <a:schemeClr val="accent1"/>
                </a:solidFill>
              </a:rPr>
              <a:t>Allen Sanders</a:t>
            </a:r>
            <a:endParaRPr sz="3000" dirty="0">
              <a:solidFill>
                <a:schemeClr val="accent1"/>
              </a:solidFill>
            </a:endParaRPr>
          </a:p>
          <a:p>
            <a:pPr marL="0" lvl="0" indent="0" algn="ctr" rtl="0">
              <a:spcBef>
                <a:spcPts val="0"/>
              </a:spcBef>
              <a:spcAft>
                <a:spcPts val="0"/>
              </a:spcAft>
              <a:buNone/>
            </a:pPr>
            <a:r>
              <a:rPr lang="en" sz="1900" dirty="0">
                <a:solidFill>
                  <a:schemeClr val="dk1"/>
                </a:solidFill>
              </a:rPr>
              <a:t>with DevelopIntelligence, </a:t>
            </a:r>
            <a:br>
              <a:rPr lang="en" sz="1900" dirty="0">
                <a:solidFill>
                  <a:schemeClr val="dk1"/>
                </a:solidFill>
              </a:rPr>
            </a:br>
            <a:r>
              <a:rPr lang="en" sz="1900" dirty="0">
                <a:solidFill>
                  <a:schemeClr val="dk1"/>
                </a:solidFill>
              </a:rPr>
              <a:t>a Pluralsight Company.</a:t>
            </a:r>
            <a:endParaRPr sz="1900" dirty="0">
              <a:solidFill>
                <a:schemeClr val="dk1"/>
              </a:solidFill>
            </a:endParaRPr>
          </a:p>
        </p:txBody>
      </p:sp>
      <p:sp>
        <p:nvSpPr>
          <p:cNvPr id="277" name="Google Shape;277;p44"/>
          <p:cNvSpPr txBox="1">
            <a:spLocks noGrp="1"/>
          </p:cNvSpPr>
          <p:nvPr>
            <p:ph type="body" idx="1"/>
          </p:nvPr>
        </p:nvSpPr>
        <p:spPr>
          <a:xfrm>
            <a:off x="5718621" y="1932900"/>
            <a:ext cx="3037783" cy="28170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 dirty="0">
                <a:solidFill>
                  <a:schemeClr val="dk1"/>
                </a:solidFill>
              </a:rPr>
              <a:t>25+ years in the indusry</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solidFill>
                  <a:schemeClr val="dk1"/>
                </a:solidFill>
              </a:rPr>
              <a:t>20+ years in teaching</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solidFill>
                  <a:schemeClr val="dk1"/>
                </a:solidFill>
              </a:rPr>
              <a:t>Certified Cloud architect</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solidFill>
                  <a:schemeClr val="dk1"/>
                </a:solidFill>
              </a:rPr>
              <a:t>Passionate about learning</a:t>
            </a:r>
            <a:endParaRPr dirty="0">
              <a:solidFill>
                <a:schemeClr val="dk1"/>
              </a:solidFill>
            </a:endParaRPr>
          </a:p>
          <a:p>
            <a:pPr marL="457200" lvl="0" indent="-323850" algn="l" rtl="0">
              <a:lnSpc>
                <a:spcPct val="150000"/>
              </a:lnSpc>
              <a:spcBef>
                <a:spcPts val="1000"/>
              </a:spcBef>
              <a:spcAft>
                <a:spcPts val="1000"/>
              </a:spcAft>
              <a:buClr>
                <a:schemeClr val="dk1"/>
              </a:buClr>
              <a:buSzPts val="1500"/>
              <a:buChar char="●"/>
            </a:pPr>
            <a:r>
              <a:rPr lang="en" dirty="0">
                <a:solidFill>
                  <a:schemeClr val="dk1"/>
                </a:solidFill>
              </a:rPr>
              <a:t>Also, passionate about Reese’s Cups!</a:t>
            </a:r>
            <a:endParaRPr dirty="0">
              <a:solidFill>
                <a:schemeClr val="dk1"/>
              </a:solidFill>
            </a:endParaRPr>
          </a:p>
        </p:txBody>
      </p:sp>
      <p:sp>
        <p:nvSpPr>
          <p:cNvPr id="278" name="Google Shape;278;p44"/>
          <p:cNvSpPr txBox="1"/>
          <p:nvPr/>
        </p:nvSpPr>
        <p:spPr>
          <a:xfrm>
            <a:off x="6365112" y="1249787"/>
            <a:ext cx="1744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t>About me...</a:t>
            </a:r>
            <a:endParaRPr sz="1800" b="1" dirty="0"/>
          </a:p>
        </p:txBody>
      </p:sp>
      <p:sp>
        <p:nvSpPr>
          <p:cNvPr id="279" name="Google Shape;279;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3" name="Picture 2">
            <a:extLst>
              <a:ext uri="{FF2B5EF4-FFF2-40B4-BE49-F238E27FC236}">
                <a16:creationId xmlns:a16="http://schemas.microsoft.com/office/drawing/2014/main" id="{EE241F8E-21C0-40BF-948A-26A4EEB8C6A0}"/>
              </a:ext>
            </a:extLst>
          </p:cNvPr>
          <p:cNvPicPr>
            <a:picLocks noChangeAspect="1"/>
          </p:cNvPicPr>
          <p:nvPr/>
        </p:nvPicPr>
        <p:blipFill>
          <a:blip r:embed="rId4"/>
          <a:stretch>
            <a:fillRect/>
          </a:stretch>
        </p:blipFill>
        <p:spPr>
          <a:xfrm>
            <a:off x="7839140" y="1180013"/>
            <a:ext cx="754616" cy="7886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6793C-8007-4D74-948B-2DF1BE5367B8}"/>
              </a:ext>
            </a:extLst>
          </p:cNvPr>
          <p:cNvSpPr>
            <a:spLocks noGrp="1"/>
          </p:cNvSpPr>
          <p:nvPr>
            <p:ph type="title"/>
          </p:nvPr>
        </p:nvSpPr>
        <p:spPr/>
        <p:txBody>
          <a:bodyPr/>
          <a:lstStyle/>
          <a:p>
            <a:r>
              <a:rPr lang="en-US"/>
              <a:t>Monolithic Architecture Example</a:t>
            </a:r>
          </a:p>
        </p:txBody>
      </p:sp>
      <p:sp>
        <p:nvSpPr>
          <p:cNvPr id="4" name="Slide Number Placeholder 3">
            <a:extLst>
              <a:ext uri="{FF2B5EF4-FFF2-40B4-BE49-F238E27FC236}">
                <a16:creationId xmlns:a16="http://schemas.microsoft.com/office/drawing/2014/main" id="{5D38A84A-A4F8-418A-9523-380E29A2F70B}"/>
              </a:ext>
            </a:extLst>
          </p:cNvPr>
          <p:cNvSpPr>
            <a:spLocks noGrp="1"/>
          </p:cNvSpPr>
          <p:nvPr>
            <p:ph type="sldNum" idx="12"/>
          </p:nvPr>
        </p:nvSpPr>
        <p:spPr/>
        <p:txBody>
          <a:bodyPr/>
          <a:lstStyle/>
          <a:p>
            <a:fld id="{00000000-1234-1234-1234-123412341234}" type="slidenum">
              <a:rPr lang="en-US" smtClean="0"/>
              <a:pPr/>
              <a:t>20</a:t>
            </a:fld>
            <a:endParaRPr lang="en-US"/>
          </a:p>
        </p:txBody>
      </p:sp>
      <p:pic>
        <p:nvPicPr>
          <p:cNvPr id="5" name="Content Placeholder 4">
            <a:extLst>
              <a:ext uri="{FF2B5EF4-FFF2-40B4-BE49-F238E27FC236}">
                <a16:creationId xmlns:a16="http://schemas.microsoft.com/office/drawing/2014/main" id="{24B10E84-8812-4EBC-95DF-8331185C2B5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82725" y="1316532"/>
            <a:ext cx="6178550" cy="3263900"/>
          </a:xfrm>
        </p:spPr>
      </p:pic>
    </p:spTree>
    <p:extLst>
      <p:ext uri="{BB962C8B-B14F-4D97-AF65-F5344CB8AC3E}">
        <p14:creationId xmlns:p14="http://schemas.microsoft.com/office/powerpoint/2010/main" val="627387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9028C-2701-4337-96AE-0C72594A7531}"/>
              </a:ext>
            </a:extLst>
          </p:cNvPr>
          <p:cNvSpPr>
            <a:spLocks noGrp="1"/>
          </p:cNvSpPr>
          <p:nvPr>
            <p:ph type="title"/>
          </p:nvPr>
        </p:nvSpPr>
        <p:spPr/>
        <p:txBody>
          <a:bodyPr/>
          <a:lstStyle/>
          <a:p>
            <a:r>
              <a:rPr lang="en-US"/>
              <a:t>Example Microservices Architecture</a:t>
            </a:r>
          </a:p>
        </p:txBody>
      </p:sp>
      <p:sp>
        <p:nvSpPr>
          <p:cNvPr id="4" name="Slide Number Placeholder 3">
            <a:extLst>
              <a:ext uri="{FF2B5EF4-FFF2-40B4-BE49-F238E27FC236}">
                <a16:creationId xmlns:a16="http://schemas.microsoft.com/office/drawing/2014/main" id="{439FAEAE-04C5-4733-8669-C3C58AAF6317}"/>
              </a:ext>
            </a:extLst>
          </p:cNvPr>
          <p:cNvSpPr>
            <a:spLocks noGrp="1"/>
          </p:cNvSpPr>
          <p:nvPr>
            <p:ph type="sldNum" idx="12"/>
          </p:nvPr>
        </p:nvSpPr>
        <p:spPr/>
        <p:txBody>
          <a:bodyPr/>
          <a:lstStyle/>
          <a:p>
            <a:fld id="{00000000-1234-1234-1234-123412341234}" type="slidenum">
              <a:rPr lang="en-US" smtClean="0"/>
              <a:pPr/>
              <a:t>21</a:t>
            </a:fld>
            <a:endParaRPr lang="en-US"/>
          </a:p>
        </p:txBody>
      </p:sp>
      <p:pic>
        <p:nvPicPr>
          <p:cNvPr id="5" name="Content Placeholder 4">
            <a:extLst>
              <a:ext uri="{FF2B5EF4-FFF2-40B4-BE49-F238E27FC236}">
                <a16:creationId xmlns:a16="http://schemas.microsoft.com/office/drawing/2014/main" id="{1368465A-2508-41F3-A919-51601D07C1F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195512" y="1257957"/>
            <a:ext cx="4752975" cy="3262312"/>
          </a:xfrm>
        </p:spPr>
      </p:pic>
    </p:spTree>
    <p:extLst>
      <p:ext uri="{BB962C8B-B14F-4D97-AF65-F5344CB8AC3E}">
        <p14:creationId xmlns:p14="http://schemas.microsoft.com/office/powerpoint/2010/main" val="884734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dirty="0"/>
              <a:t>Lab</a:t>
            </a: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22</a:t>
            </a:fld>
            <a:endParaRPr lang="en-US"/>
          </a:p>
        </p:txBody>
      </p:sp>
    </p:spTree>
    <p:extLst>
      <p:ext uri="{BB962C8B-B14F-4D97-AF65-F5344CB8AC3E}">
        <p14:creationId xmlns:p14="http://schemas.microsoft.com/office/powerpoint/2010/main" val="755884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dirty="0"/>
              <a:t>Lab Discussion</a:t>
            </a: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23</a:t>
            </a:fld>
            <a:endParaRPr lang="en-US"/>
          </a:p>
        </p:txBody>
      </p:sp>
    </p:spTree>
    <p:extLst>
      <p:ext uri="{BB962C8B-B14F-4D97-AF65-F5344CB8AC3E}">
        <p14:creationId xmlns:p14="http://schemas.microsoft.com/office/powerpoint/2010/main" val="4098519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5" name="Title 4">
            <a:extLst>
              <a:ext uri="{FF2B5EF4-FFF2-40B4-BE49-F238E27FC236}">
                <a16:creationId xmlns:a16="http://schemas.microsoft.com/office/drawing/2014/main" id="{919B8F73-E54D-4498-A0D1-083CE26A2CBE}"/>
              </a:ext>
            </a:extLst>
          </p:cNvPr>
          <p:cNvSpPr>
            <a:spLocks noGrp="1"/>
          </p:cNvSpPr>
          <p:nvPr>
            <p:ph type="title"/>
          </p:nvPr>
        </p:nvSpPr>
        <p:spPr/>
        <p:txBody>
          <a:bodyPr/>
          <a:lstStyle/>
          <a:p>
            <a:r>
              <a:rPr lang="en-US" sz="2400" dirty="0"/>
              <a:t>Microservice Design Patterns</a:t>
            </a:r>
          </a:p>
        </p:txBody>
      </p:sp>
      <p:sp>
        <p:nvSpPr>
          <p:cNvPr id="378" name="Google Shape;378;p5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2897888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Microservice Design Patterns</a:t>
            </a:r>
            <a:endParaRPr b="1"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436748"/>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600" dirty="0"/>
              <a:t>Aggregator</a:t>
            </a:r>
          </a:p>
          <a:p>
            <a:pPr marL="514350" indent="-285750">
              <a:spcBef>
                <a:spcPts val="0"/>
              </a:spcBef>
              <a:buClrTx/>
              <a:buSzPct val="100000"/>
              <a:buFont typeface="Arial" panose="020B0604020202020204" pitchFamily="34" charset="0"/>
              <a:buChar char="●"/>
            </a:pPr>
            <a:r>
              <a:rPr lang="en-US" sz="1600" dirty="0"/>
              <a:t>API Gateway</a:t>
            </a:r>
          </a:p>
          <a:p>
            <a:pPr marL="514350" indent="-285750">
              <a:spcBef>
                <a:spcPts val="0"/>
              </a:spcBef>
              <a:buClrTx/>
              <a:buSzPct val="100000"/>
              <a:buFont typeface="Arial" panose="020B0604020202020204" pitchFamily="34" charset="0"/>
              <a:buChar char="●"/>
            </a:pPr>
            <a:r>
              <a:rPr lang="en-US" sz="1600" dirty="0"/>
              <a:t>Chain of Responsibility</a:t>
            </a:r>
          </a:p>
          <a:p>
            <a:pPr marL="514350" indent="-285750">
              <a:spcBef>
                <a:spcPts val="0"/>
              </a:spcBef>
              <a:buClrTx/>
              <a:buSzPct val="100000"/>
              <a:buFont typeface="Arial" panose="020B0604020202020204" pitchFamily="34" charset="0"/>
              <a:buChar char="●"/>
            </a:pPr>
            <a:r>
              <a:rPr lang="en-US" sz="1600" dirty="0"/>
              <a:t>Asynchronous Messaging</a:t>
            </a:r>
          </a:p>
          <a:p>
            <a:pPr marL="514350" indent="-285750">
              <a:spcBef>
                <a:spcPts val="0"/>
              </a:spcBef>
              <a:buClrTx/>
              <a:buSzPct val="100000"/>
              <a:buFont typeface="Arial" panose="020B0604020202020204" pitchFamily="34" charset="0"/>
              <a:buChar char="●"/>
            </a:pPr>
            <a:r>
              <a:rPr lang="en-US" sz="1600" dirty="0"/>
              <a:t>Circuit Breaker</a:t>
            </a:r>
          </a:p>
          <a:p>
            <a:pPr marL="514350" indent="-285750">
              <a:spcBef>
                <a:spcPts val="0"/>
              </a:spcBef>
              <a:buClrTx/>
              <a:buSzPct val="100000"/>
              <a:buFont typeface="Arial" panose="020B0604020202020204" pitchFamily="34" charset="0"/>
              <a:buChar char="●"/>
            </a:pPr>
            <a:r>
              <a:rPr lang="en-US" sz="1600" dirty="0"/>
              <a:t>Anti-Corruption Layer</a:t>
            </a:r>
          </a:p>
          <a:p>
            <a:pPr marL="514350" indent="-285750">
              <a:buClrTx/>
              <a:buSzPct val="100000"/>
              <a:buFont typeface="Arial" panose="020B0604020202020204" pitchFamily="34" charset="0"/>
              <a:buChar char="●"/>
            </a:pPr>
            <a:r>
              <a:rPr lang="en-US" sz="1600" dirty="0"/>
              <a:t>Strangler Application</a:t>
            </a:r>
          </a:p>
          <a:p>
            <a:pPr marL="514350" indent="-285750">
              <a:buClrTx/>
              <a:buSzPct val="100000"/>
              <a:buFont typeface="Arial" panose="020B0604020202020204" pitchFamily="34" charset="0"/>
              <a:buChar char="●"/>
            </a:pPr>
            <a:r>
              <a:rPr lang="en-US" sz="1600" dirty="0"/>
              <a:t>Others as well (</a:t>
            </a:r>
            <a:r>
              <a:rPr lang="en-US" sz="1600" dirty="0">
                <a:hlinkClick r:id="rId3"/>
              </a:rPr>
              <a:t>https://microservices.io/patterns/index.html</a:t>
            </a:r>
            <a:r>
              <a:rPr lang="en-US" sz="1600" dirty="0"/>
              <a: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25</a:t>
            </a:fld>
            <a:endParaRPr/>
          </a:p>
        </p:txBody>
      </p:sp>
    </p:spTree>
    <p:extLst>
      <p:ext uri="{BB962C8B-B14F-4D97-AF65-F5344CB8AC3E}">
        <p14:creationId xmlns:p14="http://schemas.microsoft.com/office/powerpoint/2010/main" val="180988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Microservice Design Patterns - Aggregator</a:t>
            </a:r>
            <a:endParaRPr b="1"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436748"/>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600" dirty="0"/>
              <a:t>Akin to a web page invoking multiple microservices and displaying results of all on single page</a:t>
            </a:r>
          </a:p>
          <a:p>
            <a:pPr marL="514350" indent="-285750">
              <a:spcBef>
                <a:spcPts val="0"/>
              </a:spcBef>
              <a:buClrTx/>
              <a:buSzPct val="100000"/>
              <a:buFont typeface="Arial" panose="020B0604020202020204" pitchFamily="34" charset="0"/>
              <a:buChar char="●"/>
            </a:pPr>
            <a:r>
              <a:rPr lang="en-US" sz="1600" dirty="0"/>
              <a:t>In the pattern, one microservice manages calls to others and aggregates results for return to caller</a:t>
            </a:r>
          </a:p>
          <a:p>
            <a:pPr marL="514350" indent="-285750">
              <a:spcBef>
                <a:spcPts val="0"/>
              </a:spcBef>
              <a:buClrTx/>
              <a:buSzPct val="100000"/>
              <a:buFont typeface="Arial" panose="020B0604020202020204" pitchFamily="34" charset="0"/>
              <a:buChar char="●"/>
            </a:pPr>
            <a:r>
              <a:rPr lang="en-US" sz="1600" dirty="0"/>
              <a:t>Can include update as well as retrieval ops</a:t>
            </a:r>
          </a:p>
          <a:p>
            <a:pPr marL="228600" indent="0">
              <a:spcBef>
                <a:spcPts val="0"/>
              </a:spcBef>
              <a:buClrTx/>
              <a:buSzPct val="100000"/>
            </a:pPr>
            <a:endParaRPr lang="en-US" sz="1600" dirty="0"/>
          </a:p>
          <a:p>
            <a:pPr marL="228600" indent="0">
              <a:spcBef>
                <a:spcPts val="0"/>
              </a:spcBef>
              <a:buClrTx/>
              <a:buSzPct val="100000"/>
            </a:pPr>
            <a:endParaRPr lang="en-US" sz="16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26</a:t>
            </a:fld>
            <a:endParaRPr/>
          </a:p>
        </p:txBody>
      </p:sp>
      <p:pic>
        <p:nvPicPr>
          <p:cNvPr id="1026" name="Picture 2">
            <a:extLst>
              <a:ext uri="{FF2B5EF4-FFF2-40B4-BE49-F238E27FC236}">
                <a16:creationId xmlns:a16="http://schemas.microsoft.com/office/drawing/2014/main" id="{0DAA0E41-FE36-4854-A379-FC25F7B33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464" y="2748349"/>
            <a:ext cx="5273336" cy="168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87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Microservice Design Patterns - Aggregator</a:t>
            </a:r>
            <a:endParaRPr b="1"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436748"/>
            <a:ext cx="7625100" cy="3173100"/>
          </a:xfrm>
          <a:prstGeom prst="rect">
            <a:avLst/>
          </a:prstGeom>
          <a:noFill/>
          <a:ln>
            <a:noFill/>
          </a:ln>
        </p:spPr>
        <p:txBody>
          <a:bodyPr spcFirstLastPara="1" wrap="square" lIns="67500" tIns="35100" rIns="68569" bIns="34275" anchor="t" anchorCtr="0">
            <a:noAutofit/>
          </a:bodyPr>
          <a:lstStyle/>
          <a:p>
            <a:pPr marL="228600" indent="0">
              <a:spcBef>
                <a:spcPts val="0"/>
              </a:spcBef>
              <a:buClrTx/>
              <a:buSzPct val="100000"/>
            </a:pPr>
            <a:r>
              <a:rPr lang="en-US" sz="1600" dirty="0"/>
              <a:t>Benefits:</a:t>
            </a:r>
          </a:p>
          <a:p>
            <a:pPr marL="514350" indent="-285750">
              <a:spcBef>
                <a:spcPts val="0"/>
              </a:spcBef>
              <a:buClrTx/>
              <a:buSzPct val="100000"/>
              <a:buFont typeface="Arial" panose="020B0604020202020204" pitchFamily="34" charset="0"/>
              <a:buChar char="●"/>
            </a:pPr>
            <a:r>
              <a:rPr lang="en-US" sz="1600" dirty="0"/>
              <a:t>Helps you practice DRY (Don’t Repeat Yourself)</a:t>
            </a:r>
          </a:p>
          <a:p>
            <a:pPr marL="514350" indent="-285750">
              <a:spcBef>
                <a:spcPts val="0"/>
              </a:spcBef>
              <a:buClrTx/>
              <a:buSzPct val="100000"/>
              <a:buFont typeface="Arial" panose="020B0604020202020204" pitchFamily="34" charset="0"/>
              <a:buChar char="●"/>
            </a:pPr>
            <a:r>
              <a:rPr lang="en-US" sz="1600" dirty="0"/>
              <a:t>Supports logic at time of aggregation for additional processing</a:t>
            </a:r>
          </a:p>
          <a:p>
            <a:pPr marL="228600" indent="0">
              <a:spcBef>
                <a:spcPts val="0"/>
              </a:spcBef>
              <a:buClrTx/>
              <a:buSzPct val="100000"/>
            </a:pPr>
            <a:endParaRPr lang="en-US" sz="1600" dirty="0"/>
          </a:p>
          <a:p>
            <a:pPr marL="228600" indent="0">
              <a:spcBef>
                <a:spcPts val="0"/>
              </a:spcBef>
              <a:buClrTx/>
              <a:buSzPct val="100000"/>
            </a:pPr>
            <a:r>
              <a:rPr lang="en-US" sz="1600" dirty="0"/>
              <a:t>Potential “gotchas”:</a:t>
            </a:r>
          </a:p>
          <a:p>
            <a:pPr marL="514350" indent="-285750">
              <a:spcBef>
                <a:spcPts val="0"/>
              </a:spcBef>
              <a:buClrTx/>
              <a:buSzPct val="100000"/>
              <a:buFont typeface="Arial" panose="020B0604020202020204" pitchFamily="34" charset="0"/>
              <a:buChar char="●"/>
            </a:pPr>
            <a:r>
              <a:rPr lang="en-US" sz="1600" dirty="0"/>
              <a:t>Performance if downstream microservices not called asynchronously</a:t>
            </a:r>
          </a:p>
          <a:p>
            <a:pPr marL="228600" indent="0">
              <a:spcBef>
                <a:spcPts val="0"/>
              </a:spcBef>
              <a:buClrTx/>
              <a:buSzPct val="100000"/>
            </a:pPr>
            <a:endParaRPr lang="en-US" sz="1600" dirty="0"/>
          </a:p>
          <a:p>
            <a:pPr marL="228600" indent="0">
              <a:spcBef>
                <a:spcPts val="0"/>
              </a:spcBef>
              <a:buClrTx/>
              <a:buSzPct val="100000"/>
            </a:pPr>
            <a:endParaRPr lang="en-US" sz="16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27</a:t>
            </a:fld>
            <a:endParaRPr/>
          </a:p>
        </p:txBody>
      </p:sp>
    </p:spTree>
    <p:extLst>
      <p:ext uri="{BB962C8B-B14F-4D97-AF65-F5344CB8AC3E}">
        <p14:creationId xmlns:p14="http://schemas.microsoft.com/office/powerpoint/2010/main" val="407930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Microservice Design Patterns – API Gateway</a:t>
            </a:r>
            <a:endParaRPr b="1"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436748"/>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600" dirty="0"/>
              <a:t>Specific type of infrastructure that helps manage the boundary</a:t>
            </a:r>
          </a:p>
          <a:p>
            <a:pPr marL="514350" indent="-285750">
              <a:spcBef>
                <a:spcPts val="0"/>
              </a:spcBef>
              <a:buClrTx/>
              <a:buSzPct val="100000"/>
              <a:buFont typeface="Arial" panose="020B0604020202020204" pitchFamily="34" charset="0"/>
              <a:buChar char="●"/>
            </a:pPr>
            <a:r>
              <a:rPr lang="en-US" sz="1600" dirty="0"/>
              <a:t>Provides an intermediary for routing calls to a downstream microservice</a:t>
            </a:r>
          </a:p>
          <a:p>
            <a:pPr marL="514350" indent="-285750">
              <a:spcBef>
                <a:spcPts val="0"/>
              </a:spcBef>
              <a:buClrTx/>
              <a:buSzPct val="100000"/>
              <a:buFont typeface="Arial" panose="020B0604020202020204" pitchFamily="34" charset="0"/>
              <a:buChar char="●"/>
            </a:pPr>
            <a:r>
              <a:rPr lang="en-US" sz="1600" dirty="0"/>
              <a:t>Provides a protection and translation layer (if calling protocol different from microservice)</a:t>
            </a:r>
          </a:p>
          <a:p>
            <a:pPr marL="514350" indent="-285750">
              <a:spcBef>
                <a:spcPts val="0"/>
              </a:spcBef>
              <a:buClrTx/>
              <a:buSzPct val="100000"/>
              <a:buFont typeface="Arial" panose="020B0604020202020204" pitchFamily="34" charset="0"/>
              <a:buChar char="●"/>
            </a:pPr>
            <a:r>
              <a:rPr lang="en-US" sz="1600" dirty="0"/>
              <a:t>Can be combined with other patterns as well</a:t>
            </a:r>
          </a:p>
          <a:p>
            <a:pPr marL="228600" indent="0">
              <a:spcBef>
                <a:spcPts val="0"/>
              </a:spcBef>
              <a:buClrTx/>
              <a:buSzPct val="100000"/>
            </a:pPr>
            <a:endParaRPr lang="en-US" sz="1600" dirty="0"/>
          </a:p>
          <a:p>
            <a:pPr marL="228600" indent="0">
              <a:spcBef>
                <a:spcPts val="0"/>
              </a:spcBef>
              <a:buClrTx/>
              <a:buSzPct val="100000"/>
            </a:pPr>
            <a:endParaRPr lang="en-US" sz="16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28</a:t>
            </a:fld>
            <a:endParaRPr/>
          </a:p>
        </p:txBody>
      </p:sp>
      <p:pic>
        <p:nvPicPr>
          <p:cNvPr id="2050" name="Picture 2">
            <a:extLst>
              <a:ext uri="{FF2B5EF4-FFF2-40B4-BE49-F238E27FC236}">
                <a16:creationId xmlns:a16="http://schemas.microsoft.com/office/drawing/2014/main" id="{2258DF57-D80F-4EF2-9F64-31FA1034A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318" y="3142942"/>
            <a:ext cx="7368466" cy="104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07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Microservice Design Patterns – API Gateway</a:t>
            </a:r>
            <a:endParaRPr b="1"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436748"/>
            <a:ext cx="7625100" cy="3173100"/>
          </a:xfrm>
          <a:prstGeom prst="rect">
            <a:avLst/>
          </a:prstGeom>
          <a:noFill/>
          <a:ln>
            <a:noFill/>
          </a:ln>
        </p:spPr>
        <p:txBody>
          <a:bodyPr spcFirstLastPara="1" wrap="square" lIns="67500" tIns="35100" rIns="68569" bIns="34275" anchor="t" anchorCtr="0">
            <a:noAutofit/>
          </a:bodyPr>
          <a:lstStyle/>
          <a:p>
            <a:pPr marL="228600" indent="0">
              <a:spcBef>
                <a:spcPts val="0"/>
              </a:spcBef>
              <a:buClrTx/>
              <a:buSzPct val="100000"/>
            </a:pPr>
            <a:r>
              <a:rPr lang="en-US" sz="1600" dirty="0"/>
              <a:t>Benefits:</a:t>
            </a:r>
          </a:p>
          <a:p>
            <a:pPr marL="514350" indent="-285750">
              <a:spcBef>
                <a:spcPts val="0"/>
              </a:spcBef>
              <a:buClrTx/>
              <a:buSzPct val="100000"/>
              <a:buFont typeface="Arial" panose="020B0604020202020204" pitchFamily="34" charset="0"/>
              <a:buChar char="●"/>
            </a:pPr>
            <a:r>
              <a:rPr lang="en-US" sz="1600" dirty="0"/>
              <a:t>Usually, built in throttling (to protect against DDoS)</a:t>
            </a:r>
          </a:p>
          <a:p>
            <a:pPr marL="514350" indent="-285750">
              <a:spcBef>
                <a:spcPts val="0"/>
              </a:spcBef>
              <a:buClrTx/>
              <a:buSzPct val="100000"/>
              <a:buFont typeface="Arial" panose="020B0604020202020204" pitchFamily="34" charset="0"/>
              <a:buChar char="●"/>
            </a:pPr>
            <a:r>
              <a:rPr lang="en-US" sz="1600" dirty="0"/>
              <a:t>Can support translation between caller and downstream microservice for protocol, message format, etc.</a:t>
            </a:r>
          </a:p>
          <a:p>
            <a:pPr marL="514350" indent="-285750">
              <a:spcBef>
                <a:spcPts val="0"/>
              </a:spcBef>
              <a:buClrTx/>
              <a:buSzPct val="100000"/>
              <a:buFont typeface="Arial" panose="020B0604020202020204" pitchFamily="34" charset="0"/>
              <a:buChar char="●"/>
            </a:pPr>
            <a:r>
              <a:rPr lang="en-US" sz="1600" dirty="0"/>
              <a:t>Provides a centralized layer for AuthN/</a:t>
            </a:r>
            <a:r>
              <a:rPr lang="en-US" sz="1600" dirty="0" err="1"/>
              <a:t>AuthZ</a:t>
            </a:r>
            <a:endParaRPr lang="en-US" sz="1600" dirty="0"/>
          </a:p>
          <a:p>
            <a:pPr marL="514350" indent="-285750">
              <a:spcBef>
                <a:spcPts val="0"/>
              </a:spcBef>
              <a:buClrTx/>
              <a:buSzPct val="100000"/>
              <a:buFont typeface="Arial" panose="020B0604020202020204" pitchFamily="34" charset="0"/>
              <a:buChar char="●"/>
            </a:pPr>
            <a:r>
              <a:rPr lang="en-US" sz="1600" dirty="0"/>
              <a:t>Can be combined with load balancing to enable scalability and resiliency</a:t>
            </a:r>
          </a:p>
          <a:p>
            <a:pPr marL="228600" indent="0">
              <a:spcBef>
                <a:spcPts val="0"/>
              </a:spcBef>
              <a:buClrTx/>
              <a:buSzPct val="100000"/>
            </a:pPr>
            <a:endParaRPr lang="en-US" sz="1600" dirty="0"/>
          </a:p>
          <a:p>
            <a:pPr marL="228600" indent="0">
              <a:spcBef>
                <a:spcPts val="0"/>
              </a:spcBef>
              <a:buClrTx/>
              <a:buSzPct val="100000"/>
            </a:pPr>
            <a:r>
              <a:rPr lang="en-US" sz="1600" dirty="0"/>
              <a:t>Potential “gotchas”:</a:t>
            </a:r>
          </a:p>
          <a:p>
            <a:pPr marL="514350" indent="-285750">
              <a:spcBef>
                <a:spcPts val="0"/>
              </a:spcBef>
              <a:buClrTx/>
              <a:buSzPct val="100000"/>
              <a:buFont typeface="Arial" panose="020B0604020202020204" pitchFamily="34" charset="0"/>
              <a:buChar char="●"/>
            </a:pPr>
            <a:r>
              <a:rPr lang="en-US" sz="1600" dirty="0"/>
              <a:t>Increased complexity – another component and point-of-failure</a:t>
            </a:r>
          </a:p>
          <a:p>
            <a:pPr marL="514350" indent="-285750">
              <a:spcBef>
                <a:spcPts val="0"/>
              </a:spcBef>
              <a:buClrTx/>
              <a:buSzPct val="100000"/>
              <a:buFont typeface="Arial" panose="020B0604020202020204" pitchFamily="34" charset="0"/>
              <a:buChar char="●"/>
            </a:pPr>
            <a:r>
              <a:rPr lang="en-US" sz="1600" dirty="0"/>
              <a:t>Increased response time due to additional network “hop”</a:t>
            </a:r>
          </a:p>
          <a:p>
            <a:pPr marL="228600" indent="0">
              <a:spcBef>
                <a:spcPts val="0"/>
              </a:spcBef>
              <a:buClrTx/>
              <a:buSzPct val="100000"/>
            </a:pPr>
            <a:endParaRPr lang="en-US" sz="1600" dirty="0"/>
          </a:p>
          <a:p>
            <a:pPr marL="228600" indent="0">
              <a:spcBef>
                <a:spcPts val="0"/>
              </a:spcBef>
              <a:buClrTx/>
              <a:buSzPct val="100000"/>
            </a:pPr>
            <a:endParaRPr lang="en-US" sz="16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29</a:t>
            </a:fld>
            <a:endParaRPr/>
          </a:p>
        </p:txBody>
      </p:sp>
    </p:spTree>
    <p:extLst>
      <p:ext uri="{BB962C8B-B14F-4D97-AF65-F5344CB8AC3E}">
        <p14:creationId xmlns:p14="http://schemas.microsoft.com/office/powerpoint/2010/main" val="412113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Prerequisites</a:t>
            </a:r>
            <a:endParaRPr/>
          </a:p>
        </p:txBody>
      </p:sp>
      <p:sp>
        <p:nvSpPr>
          <p:cNvPr id="285" name="Google Shape;285;p45"/>
          <p:cNvSpPr txBox="1"/>
          <p:nvPr/>
        </p:nvSpPr>
        <p:spPr>
          <a:xfrm>
            <a:off x="613700" y="1641750"/>
            <a:ext cx="7086600" cy="949200"/>
          </a:xfrm>
          <a:prstGeom prst="rect">
            <a:avLst/>
          </a:prstGeom>
          <a:noFill/>
          <a:ln>
            <a:noFill/>
          </a:ln>
        </p:spPr>
        <p:txBody>
          <a:bodyPr spcFirstLastPara="1" wrap="square" lIns="91400" tIns="91400" rIns="91400" bIns="91400" anchor="t" anchorCtr="0">
            <a:noAutofit/>
          </a:bodyPr>
          <a:lstStyle/>
          <a:p>
            <a:pPr marL="457200" lvl="0" indent="-323850" algn="l" rtl="0">
              <a:lnSpc>
                <a:spcPct val="115000"/>
              </a:lnSpc>
              <a:spcBef>
                <a:spcPts val="0"/>
              </a:spcBef>
              <a:spcAft>
                <a:spcPts val="0"/>
              </a:spcAft>
              <a:buClr>
                <a:srgbClr val="404040"/>
              </a:buClr>
              <a:buSzPts val="1500"/>
              <a:buChar char="●"/>
            </a:pPr>
            <a:r>
              <a:rPr lang="en" sz="1500" dirty="0">
                <a:solidFill>
                  <a:srgbClr val="404040"/>
                </a:solidFill>
              </a:rPr>
              <a:t>Have at least an intermediate level of experience with Go</a:t>
            </a:r>
            <a:endParaRPr sz="1500" dirty="0">
              <a:solidFill>
                <a:srgbClr val="404040"/>
              </a:solidFill>
            </a:endParaRPr>
          </a:p>
          <a:p>
            <a:pPr marL="457200" lvl="0" indent="-323850" algn="l" rtl="0">
              <a:lnSpc>
                <a:spcPct val="115000"/>
              </a:lnSpc>
              <a:spcBef>
                <a:spcPts val="1000"/>
              </a:spcBef>
              <a:spcAft>
                <a:spcPts val="1000"/>
              </a:spcAft>
              <a:buClr>
                <a:srgbClr val="404040"/>
              </a:buClr>
              <a:buSzPts val="1500"/>
              <a:buChar char="●"/>
            </a:pPr>
            <a:r>
              <a:rPr lang="en" sz="1500" dirty="0">
                <a:solidFill>
                  <a:srgbClr val="404040"/>
                </a:solidFill>
              </a:rPr>
              <a:t>That experience could be gathered through any combination of previous courses, personal experience, or both</a:t>
            </a:r>
            <a:endParaRPr sz="1500" dirty="0">
              <a:solidFill>
                <a:srgbClr val="404040"/>
              </a:solidFill>
            </a:endParaRPr>
          </a:p>
        </p:txBody>
      </p:sp>
      <p:sp>
        <p:nvSpPr>
          <p:cNvPr id="287" name="Google Shape;287;p45"/>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This course assumes you:</a:t>
            </a:r>
            <a:endParaRPr sz="1800" b="1">
              <a:solidFill>
                <a:srgbClr val="F05A28"/>
              </a:solidFill>
            </a:endParaRPr>
          </a:p>
        </p:txBody>
      </p:sp>
      <p:sp>
        <p:nvSpPr>
          <p:cNvPr id="288" name="Google Shape;288;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Microservice Design Patterns – Chain of Responsibility</a:t>
            </a:r>
            <a:endParaRPr b="1"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436748"/>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600" dirty="0"/>
              <a:t>Represents a chained set of microservice calls to complete a workflow action</a:t>
            </a:r>
          </a:p>
          <a:p>
            <a:pPr marL="514350" indent="-285750">
              <a:spcBef>
                <a:spcPts val="0"/>
              </a:spcBef>
              <a:buClrTx/>
              <a:buSzPct val="100000"/>
              <a:buFont typeface="Arial" panose="020B0604020202020204" pitchFamily="34" charset="0"/>
              <a:buChar char="●"/>
            </a:pPr>
            <a:r>
              <a:rPr lang="en-US" sz="1600" dirty="0"/>
              <a:t>Output of 1 microservice is input to the next</a:t>
            </a:r>
          </a:p>
          <a:p>
            <a:pPr marL="514350" indent="-285750">
              <a:spcBef>
                <a:spcPts val="0"/>
              </a:spcBef>
              <a:buClrTx/>
              <a:buSzPct val="100000"/>
              <a:buFont typeface="Arial" panose="020B0604020202020204" pitchFamily="34" charset="0"/>
              <a:buChar char="●"/>
            </a:pPr>
            <a:r>
              <a:rPr lang="en-US" sz="1600" dirty="0"/>
              <a:t>Uses synchronous calls for routing through chain</a:t>
            </a:r>
          </a:p>
          <a:p>
            <a:pPr marL="228600" indent="0">
              <a:spcBef>
                <a:spcPts val="0"/>
              </a:spcBef>
              <a:buClrTx/>
              <a:buSzPct val="100000"/>
            </a:pPr>
            <a:endParaRPr lang="en-US" sz="1600" dirty="0"/>
          </a:p>
          <a:p>
            <a:pPr marL="228600" indent="0">
              <a:spcBef>
                <a:spcPts val="0"/>
              </a:spcBef>
              <a:buClrTx/>
              <a:buSzPct val="100000"/>
            </a:pPr>
            <a:endParaRPr lang="en-US" sz="16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30</a:t>
            </a:fld>
            <a:endParaRPr/>
          </a:p>
        </p:txBody>
      </p:sp>
      <p:pic>
        <p:nvPicPr>
          <p:cNvPr id="4102" name="Picture 6">
            <a:extLst>
              <a:ext uri="{FF2B5EF4-FFF2-40B4-BE49-F238E27FC236}">
                <a16:creationId xmlns:a16="http://schemas.microsoft.com/office/drawing/2014/main" id="{A27B1841-3F17-407B-8490-79E4F5485B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6250" y="2203143"/>
            <a:ext cx="3936969" cy="2662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58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Microservice Design Patterns – Chain of Responsibility</a:t>
            </a:r>
            <a:endParaRPr b="1"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436748"/>
            <a:ext cx="7625100" cy="3173100"/>
          </a:xfrm>
          <a:prstGeom prst="rect">
            <a:avLst/>
          </a:prstGeom>
          <a:noFill/>
          <a:ln>
            <a:noFill/>
          </a:ln>
        </p:spPr>
        <p:txBody>
          <a:bodyPr spcFirstLastPara="1" wrap="square" lIns="67500" tIns="35100" rIns="68569" bIns="34275" anchor="t" anchorCtr="0">
            <a:noAutofit/>
          </a:bodyPr>
          <a:lstStyle/>
          <a:p>
            <a:pPr marL="228600" indent="0">
              <a:spcBef>
                <a:spcPts val="0"/>
              </a:spcBef>
              <a:buClrTx/>
              <a:buSzPct val="100000"/>
            </a:pPr>
            <a:r>
              <a:rPr lang="en-US" sz="1600" dirty="0"/>
              <a:t>Benefits:</a:t>
            </a:r>
          </a:p>
          <a:p>
            <a:pPr marL="514350" indent="-285750">
              <a:spcBef>
                <a:spcPts val="0"/>
              </a:spcBef>
              <a:buClrTx/>
              <a:buSzPct val="100000"/>
              <a:buFont typeface="Arial" panose="020B0604020202020204" pitchFamily="34" charset="0"/>
              <a:buChar char="●"/>
            </a:pPr>
            <a:r>
              <a:rPr lang="en-US" sz="1600" dirty="0"/>
              <a:t>Supports composition of microservices in a workflow that must happen in sequence</a:t>
            </a:r>
          </a:p>
          <a:p>
            <a:pPr marL="514350" indent="-285750">
              <a:spcBef>
                <a:spcPts val="0"/>
              </a:spcBef>
              <a:buClrTx/>
              <a:buSzPct val="100000"/>
              <a:buFont typeface="Arial" panose="020B0604020202020204" pitchFamily="34" charset="0"/>
              <a:buChar char="●"/>
            </a:pPr>
            <a:r>
              <a:rPr lang="en-US" sz="1600" dirty="0"/>
              <a:t>Synchronous communication typically less complex</a:t>
            </a:r>
          </a:p>
          <a:p>
            <a:pPr marL="228600" indent="0">
              <a:spcBef>
                <a:spcPts val="0"/>
              </a:spcBef>
              <a:buClrTx/>
              <a:buSzPct val="100000"/>
            </a:pPr>
            <a:endParaRPr lang="en-US" sz="1600" dirty="0"/>
          </a:p>
          <a:p>
            <a:pPr marL="228600" indent="0">
              <a:spcBef>
                <a:spcPts val="0"/>
              </a:spcBef>
              <a:buClrTx/>
              <a:buSzPct val="100000"/>
            </a:pPr>
            <a:r>
              <a:rPr lang="en-US" sz="1600" dirty="0"/>
              <a:t>Potential “gotchas”:</a:t>
            </a:r>
          </a:p>
          <a:p>
            <a:pPr marL="514350" indent="-285750">
              <a:spcBef>
                <a:spcPts val="0"/>
              </a:spcBef>
              <a:buClrTx/>
              <a:buSzPct val="100000"/>
              <a:buFont typeface="Arial" panose="020B0604020202020204" pitchFamily="34" charset="0"/>
              <a:buChar char="●"/>
            </a:pPr>
            <a:r>
              <a:rPr lang="en-US" sz="1600" dirty="0"/>
              <a:t>Increased response time – response time becomes the sum of each microservice’s response time in the chain</a:t>
            </a:r>
          </a:p>
          <a:p>
            <a:pPr marL="228600" indent="0">
              <a:spcBef>
                <a:spcPts val="0"/>
              </a:spcBef>
              <a:buClrTx/>
              <a:buSzPct val="100000"/>
            </a:pPr>
            <a:endParaRPr lang="en-US" sz="1600" dirty="0"/>
          </a:p>
          <a:p>
            <a:pPr marL="228600" indent="0">
              <a:spcBef>
                <a:spcPts val="0"/>
              </a:spcBef>
              <a:buClrTx/>
              <a:buSzPct val="100000"/>
            </a:pPr>
            <a:endParaRPr lang="en-US" sz="16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31</a:t>
            </a:fld>
            <a:endParaRPr/>
          </a:p>
        </p:txBody>
      </p:sp>
    </p:spTree>
    <p:extLst>
      <p:ext uri="{BB962C8B-B14F-4D97-AF65-F5344CB8AC3E}">
        <p14:creationId xmlns:p14="http://schemas.microsoft.com/office/powerpoint/2010/main" val="367756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Microservice Design Patterns – Asynchronous Messaging</a:t>
            </a:r>
            <a:endParaRPr b="1"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436748"/>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600" dirty="0"/>
              <a:t>Supports asynchronous interaction between independent microservices</a:t>
            </a:r>
          </a:p>
          <a:p>
            <a:pPr marL="514350" indent="-285750">
              <a:spcBef>
                <a:spcPts val="0"/>
              </a:spcBef>
              <a:buClrTx/>
              <a:buSzPct val="100000"/>
              <a:buFont typeface="Arial" panose="020B0604020202020204" pitchFamily="34" charset="0"/>
              <a:buChar char="●"/>
            </a:pPr>
            <a:r>
              <a:rPr lang="en-US" sz="1600" dirty="0"/>
              <a:t>Messages published to a topic by a producer</a:t>
            </a:r>
          </a:p>
          <a:p>
            <a:pPr marL="514350" indent="-285750">
              <a:spcBef>
                <a:spcPts val="0"/>
              </a:spcBef>
              <a:buClrTx/>
              <a:buSzPct val="100000"/>
              <a:buFont typeface="Arial" panose="020B0604020202020204" pitchFamily="34" charset="0"/>
              <a:buChar char="●"/>
            </a:pPr>
            <a:r>
              <a:rPr lang="en-US" sz="1600" dirty="0"/>
              <a:t>Topic subscribed to by one or more consumers</a:t>
            </a:r>
          </a:p>
          <a:p>
            <a:pPr marL="514350" indent="-285750">
              <a:spcBef>
                <a:spcPts val="0"/>
              </a:spcBef>
              <a:buClrTx/>
              <a:buSzPct val="100000"/>
              <a:buFont typeface="Arial" panose="020B0604020202020204" pitchFamily="34" charset="0"/>
              <a:buChar char="●"/>
            </a:pPr>
            <a:endParaRPr lang="en-US" sz="1600" dirty="0"/>
          </a:p>
          <a:p>
            <a:pPr marL="228600" indent="0">
              <a:spcBef>
                <a:spcPts val="0"/>
              </a:spcBef>
              <a:buClrTx/>
              <a:buSzPct val="100000"/>
            </a:pPr>
            <a:endParaRPr lang="en-US" sz="1600" dirty="0"/>
          </a:p>
          <a:p>
            <a:pPr marL="228600" indent="0">
              <a:spcBef>
                <a:spcPts val="0"/>
              </a:spcBef>
              <a:buClrTx/>
              <a:buSzPct val="100000"/>
            </a:pPr>
            <a:endParaRPr lang="en-US" sz="16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32</a:t>
            </a:fld>
            <a:endParaRPr/>
          </a:p>
        </p:txBody>
      </p:sp>
      <p:pic>
        <p:nvPicPr>
          <p:cNvPr id="6148" name="Picture 4">
            <a:extLst>
              <a:ext uri="{FF2B5EF4-FFF2-40B4-BE49-F238E27FC236}">
                <a16:creationId xmlns:a16="http://schemas.microsoft.com/office/drawing/2014/main" id="{2B65DC3C-A793-4D08-A30D-17D4CE543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6175" y="2293803"/>
            <a:ext cx="4731660" cy="2607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65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Microservice Design Patterns – Asynchronous Messaging</a:t>
            </a:r>
            <a:endParaRPr b="1"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436748"/>
            <a:ext cx="7625100" cy="3173100"/>
          </a:xfrm>
          <a:prstGeom prst="rect">
            <a:avLst/>
          </a:prstGeom>
          <a:noFill/>
          <a:ln>
            <a:noFill/>
          </a:ln>
        </p:spPr>
        <p:txBody>
          <a:bodyPr spcFirstLastPara="1" wrap="square" lIns="67500" tIns="35100" rIns="68569" bIns="34275" anchor="t" anchorCtr="0">
            <a:noAutofit/>
          </a:bodyPr>
          <a:lstStyle/>
          <a:p>
            <a:pPr marL="228600" indent="0">
              <a:spcBef>
                <a:spcPts val="0"/>
              </a:spcBef>
              <a:buClrTx/>
              <a:buSzPct val="100000"/>
            </a:pPr>
            <a:r>
              <a:rPr lang="en-US" sz="1600" dirty="0"/>
              <a:t>Benefits:</a:t>
            </a:r>
          </a:p>
          <a:p>
            <a:pPr marL="514350" indent="-285750">
              <a:buClrTx/>
              <a:buSzPct val="100000"/>
              <a:buFont typeface="Arial" panose="020B0604020202020204" pitchFamily="34" charset="0"/>
              <a:buChar char="●"/>
            </a:pPr>
            <a:r>
              <a:rPr lang="en-US" sz="1600" dirty="0"/>
              <a:t>Promotes looser coupling in cases where synchronous calls are not required</a:t>
            </a:r>
          </a:p>
          <a:p>
            <a:pPr marL="514350" indent="-285750">
              <a:spcBef>
                <a:spcPts val="0"/>
              </a:spcBef>
              <a:buClrTx/>
              <a:buSzPct val="100000"/>
              <a:buFont typeface="Arial" panose="020B0604020202020204" pitchFamily="34" charset="0"/>
              <a:buChar char="●"/>
            </a:pPr>
            <a:r>
              <a:rPr lang="en-US" sz="1600" dirty="0"/>
              <a:t>Allows multiple services the option of being notified (vs. point-to-point)</a:t>
            </a:r>
          </a:p>
          <a:p>
            <a:pPr marL="514350" indent="-285750">
              <a:spcBef>
                <a:spcPts val="0"/>
              </a:spcBef>
              <a:buClrTx/>
              <a:buSzPct val="100000"/>
              <a:buFont typeface="Arial" panose="020B0604020202020204" pitchFamily="34" charset="0"/>
              <a:buChar char="●"/>
            </a:pPr>
            <a:r>
              <a:rPr lang="en-US" sz="1600" dirty="0"/>
              <a:t>If given consumer is down, producer can continue to send messages and they won’t be lost (Kafka)</a:t>
            </a:r>
          </a:p>
          <a:p>
            <a:pPr marL="228600" indent="0">
              <a:spcBef>
                <a:spcPts val="0"/>
              </a:spcBef>
              <a:buClrTx/>
              <a:buSzPct val="100000"/>
            </a:pPr>
            <a:endParaRPr lang="en-US" sz="1600" dirty="0"/>
          </a:p>
          <a:p>
            <a:pPr marL="228600" indent="0">
              <a:spcBef>
                <a:spcPts val="0"/>
              </a:spcBef>
              <a:buClrTx/>
              <a:buSzPct val="100000"/>
            </a:pPr>
            <a:r>
              <a:rPr lang="en-US" sz="1600" dirty="0"/>
              <a:t>Potential “gotchas”:</a:t>
            </a:r>
          </a:p>
          <a:p>
            <a:pPr marL="514350" indent="-285750">
              <a:spcBef>
                <a:spcPts val="0"/>
              </a:spcBef>
              <a:buClrTx/>
              <a:buSzPct val="100000"/>
              <a:buFont typeface="Arial" panose="020B0604020202020204" pitchFamily="34" charset="0"/>
              <a:buChar char="●"/>
            </a:pPr>
            <a:r>
              <a:rPr lang="en-US" sz="1600" dirty="0"/>
              <a:t>Additional complexity</a:t>
            </a:r>
          </a:p>
          <a:p>
            <a:pPr marL="514350" indent="-285750">
              <a:spcBef>
                <a:spcPts val="0"/>
              </a:spcBef>
              <a:buClrTx/>
              <a:buSzPct val="100000"/>
              <a:buFont typeface="Arial" panose="020B0604020202020204" pitchFamily="34" charset="0"/>
              <a:buChar char="●"/>
            </a:pPr>
            <a:r>
              <a:rPr lang="en-US" sz="1600" dirty="0"/>
              <a:t>Can be harder to trace an action end-to-end (but there are ways to handle)</a:t>
            </a:r>
          </a:p>
          <a:p>
            <a:pPr marL="514350" indent="-285750">
              <a:spcBef>
                <a:spcPts val="0"/>
              </a:spcBef>
              <a:buClrTx/>
              <a:buSzPct val="100000"/>
              <a:buFont typeface="Arial" panose="020B0604020202020204" pitchFamily="34" charset="0"/>
              <a:buChar char="●"/>
            </a:pPr>
            <a:r>
              <a:rPr lang="en-US" sz="1600" dirty="0"/>
              <a:t>Not a good fit if specific timing and sequencing required</a:t>
            </a:r>
          </a:p>
          <a:p>
            <a:pPr marL="228600" indent="0">
              <a:spcBef>
                <a:spcPts val="0"/>
              </a:spcBef>
              <a:buClrTx/>
              <a:buSzPct val="100000"/>
            </a:pPr>
            <a:endParaRPr lang="en-US" sz="1600" dirty="0"/>
          </a:p>
          <a:p>
            <a:pPr marL="228600" indent="0">
              <a:spcBef>
                <a:spcPts val="0"/>
              </a:spcBef>
              <a:buClrTx/>
              <a:buSzPct val="100000"/>
            </a:pPr>
            <a:endParaRPr lang="en-US" sz="16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33</a:t>
            </a:fld>
            <a:endParaRPr/>
          </a:p>
        </p:txBody>
      </p:sp>
    </p:spTree>
    <p:extLst>
      <p:ext uri="{BB962C8B-B14F-4D97-AF65-F5344CB8AC3E}">
        <p14:creationId xmlns:p14="http://schemas.microsoft.com/office/powerpoint/2010/main" val="78140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Microservice Design Patterns – Circuit Breaker</a:t>
            </a:r>
            <a:endParaRPr b="1"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436748"/>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600" dirty="0"/>
              <a:t>Prevents unnecessary calls to microservices if down</a:t>
            </a:r>
          </a:p>
          <a:p>
            <a:pPr marL="514350" indent="-285750">
              <a:spcBef>
                <a:spcPts val="0"/>
              </a:spcBef>
              <a:buClrTx/>
              <a:buSzPct val="100000"/>
              <a:buFont typeface="Arial" panose="020B0604020202020204" pitchFamily="34" charset="0"/>
              <a:buChar char="●"/>
            </a:pPr>
            <a:r>
              <a:rPr lang="en-US" sz="1600" dirty="0"/>
              <a:t>Circuit breaker monitors failures of downstream microservices</a:t>
            </a:r>
          </a:p>
          <a:p>
            <a:pPr marL="514350" indent="-285750">
              <a:spcBef>
                <a:spcPts val="0"/>
              </a:spcBef>
              <a:buClrTx/>
              <a:buSzPct val="100000"/>
              <a:buFont typeface="Arial" panose="020B0604020202020204" pitchFamily="34" charset="0"/>
              <a:buChar char="●"/>
            </a:pPr>
            <a:r>
              <a:rPr lang="en-US" sz="1600" dirty="0"/>
              <a:t>If number of failures crosses a threshold, circuit breaker prevents any new calls temporarily</a:t>
            </a:r>
          </a:p>
          <a:p>
            <a:pPr marL="514350" indent="-285750">
              <a:spcBef>
                <a:spcPts val="0"/>
              </a:spcBef>
              <a:buClrTx/>
              <a:buSzPct val="100000"/>
              <a:buFont typeface="Arial" panose="020B0604020202020204" pitchFamily="34" charset="0"/>
              <a:buChar char="●"/>
            </a:pPr>
            <a:r>
              <a:rPr lang="en-US" sz="1600" dirty="0"/>
              <a:t>After defined time period, sends a smaller set of requests and ramps back up if successful</a:t>
            </a:r>
          </a:p>
          <a:p>
            <a:pPr marL="514350" indent="-285750">
              <a:spcBef>
                <a:spcPts val="0"/>
              </a:spcBef>
              <a:buClrTx/>
              <a:buSzPct val="100000"/>
              <a:buFont typeface="Arial" panose="020B0604020202020204" pitchFamily="34" charset="0"/>
              <a:buChar char="●"/>
            </a:pPr>
            <a:endParaRPr lang="en-US" sz="1600" dirty="0"/>
          </a:p>
          <a:p>
            <a:pPr marL="228600" indent="0">
              <a:spcBef>
                <a:spcPts val="0"/>
              </a:spcBef>
              <a:buClrTx/>
              <a:buSzPct val="100000"/>
            </a:pPr>
            <a:endParaRPr lang="en-US" sz="1600" dirty="0"/>
          </a:p>
          <a:p>
            <a:pPr marL="228600" indent="0">
              <a:spcBef>
                <a:spcPts val="0"/>
              </a:spcBef>
              <a:buClrTx/>
              <a:buSzPct val="100000"/>
            </a:pPr>
            <a:endParaRPr lang="en-US" sz="16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34</a:t>
            </a:fld>
            <a:endParaRPr/>
          </a:p>
        </p:txBody>
      </p:sp>
      <p:pic>
        <p:nvPicPr>
          <p:cNvPr id="8196" name="Picture 4">
            <a:extLst>
              <a:ext uri="{FF2B5EF4-FFF2-40B4-BE49-F238E27FC236}">
                <a16:creationId xmlns:a16="http://schemas.microsoft.com/office/drawing/2014/main" id="{F0C5A599-F727-41C3-84AE-B182A2BFA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1976" y="2896360"/>
            <a:ext cx="5814874" cy="1853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31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Microservice Design Patterns – Circuit Breaker</a:t>
            </a:r>
            <a:endParaRPr b="1"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436748"/>
            <a:ext cx="7625100" cy="3173100"/>
          </a:xfrm>
          <a:prstGeom prst="rect">
            <a:avLst/>
          </a:prstGeom>
          <a:noFill/>
          <a:ln>
            <a:noFill/>
          </a:ln>
        </p:spPr>
        <p:txBody>
          <a:bodyPr spcFirstLastPara="1" wrap="square" lIns="67500" tIns="35100" rIns="68569" bIns="34275" anchor="t" anchorCtr="0">
            <a:noAutofit/>
          </a:bodyPr>
          <a:lstStyle/>
          <a:p>
            <a:pPr marL="228600" indent="0">
              <a:spcBef>
                <a:spcPts val="0"/>
              </a:spcBef>
              <a:buClrTx/>
              <a:buSzPct val="100000"/>
            </a:pPr>
            <a:r>
              <a:rPr lang="en-US" sz="1600" dirty="0"/>
              <a:t>Benefits:</a:t>
            </a:r>
          </a:p>
          <a:p>
            <a:pPr marL="514350" indent="-285750">
              <a:buClrTx/>
              <a:buSzPct val="100000"/>
              <a:buFont typeface="Arial" panose="020B0604020202020204" pitchFamily="34" charset="0"/>
              <a:buChar char="●"/>
            </a:pPr>
            <a:r>
              <a:rPr lang="en-US" sz="1600" dirty="0"/>
              <a:t>Helps to optimize network traffic by preventing calls that are going to fail</a:t>
            </a:r>
          </a:p>
          <a:p>
            <a:pPr marL="514350" indent="-285750">
              <a:spcBef>
                <a:spcPts val="0"/>
              </a:spcBef>
              <a:buClrTx/>
              <a:buSzPct val="100000"/>
              <a:buFont typeface="Arial" panose="020B0604020202020204" pitchFamily="34" charset="0"/>
              <a:buChar char="●"/>
            </a:pPr>
            <a:r>
              <a:rPr lang="en-US" sz="1600" dirty="0"/>
              <a:t>Can help prevent “noise” and network overload</a:t>
            </a:r>
          </a:p>
          <a:p>
            <a:pPr marL="228600" indent="0">
              <a:spcBef>
                <a:spcPts val="0"/>
              </a:spcBef>
              <a:buClrTx/>
              <a:buSzPct val="100000"/>
            </a:pPr>
            <a:endParaRPr lang="en-US" sz="1600" dirty="0"/>
          </a:p>
          <a:p>
            <a:pPr marL="228600" indent="0">
              <a:spcBef>
                <a:spcPts val="0"/>
              </a:spcBef>
              <a:buClrTx/>
              <a:buSzPct val="100000"/>
            </a:pPr>
            <a:r>
              <a:rPr lang="en-US" sz="1600" dirty="0"/>
              <a:t>Potential “gotchas”:</a:t>
            </a:r>
          </a:p>
          <a:p>
            <a:pPr marL="514350" indent="-285750">
              <a:spcBef>
                <a:spcPts val="0"/>
              </a:spcBef>
              <a:buClrTx/>
              <a:buSzPct val="100000"/>
              <a:buFont typeface="Arial" panose="020B0604020202020204" pitchFamily="34" charset="0"/>
              <a:buChar char="●"/>
            </a:pPr>
            <a:r>
              <a:rPr lang="en-US" sz="1600" dirty="0"/>
              <a:t>Process supported needs to be able to absorb limited downtime</a:t>
            </a:r>
          </a:p>
          <a:p>
            <a:pPr marL="514350" indent="-285750">
              <a:spcBef>
                <a:spcPts val="0"/>
              </a:spcBef>
              <a:buClrTx/>
              <a:buSzPct val="100000"/>
              <a:buFont typeface="Arial" panose="020B0604020202020204" pitchFamily="34" charset="0"/>
              <a:buChar char="●"/>
            </a:pPr>
            <a:r>
              <a:rPr lang="en-US" sz="1600" dirty="0"/>
              <a:t>If not managed correctly, can result in poor user experience</a:t>
            </a:r>
          </a:p>
          <a:p>
            <a:pPr marL="228600" indent="0">
              <a:spcBef>
                <a:spcPts val="0"/>
              </a:spcBef>
              <a:buClrTx/>
              <a:buSzPct val="100000"/>
            </a:pPr>
            <a:endParaRPr lang="en-US" sz="1600" dirty="0"/>
          </a:p>
          <a:p>
            <a:pPr marL="228600" indent="0">
              <a:spcBef>
                <a:spcPts val="0"/>
              </a:spcBef>
              <a:buClrTx/>
              <a:buSzPct val="100000"/>
            </a:pPr>
            <a:endParaRPr lang="en-US" sz="16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35</a:t>
            </a:fld>
            <a:endParaRPr/>
          </a:p>
        </p:txBody>
      </p:sp>
    </p:spTree>
    <p:extLst>
      <p:ext uri="{BB962C8B-B14F-4D97-AF65-F5344CB8AC3E}">
        <p14:creationId xmlns:p14="http://schemas.microsoft.com/office/powerpoint/2010/main" val="100497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Microservice Design Patterns – Anti-Corruption Layer</a:t>
            </a:r>
            <a:endParaRPr b="1"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436748"/>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600" dirty="0"/>
              <a:t>Prevents corruption of new microservice domain model(s) with legacy monolith domain model(s)</a:t>
            </a:r>
          </a:p>
          <a:p>
            <a:pPr marL="514350" indent="-285750">
              <a:spcBef>
                <a:spcPts val="0"/>
              </a:spcBef>
              <a:buClrTx/>
              <a:buSzPct val="100000"/>
              <a:buFont typeface="Arial" panose="020B0604020202020204" pitchFamily="34" charset="0"/>
              <a:buChar char="●"/>
            </a:pPr>
            <a:r>
              <a:rPr lang="en-US" sz="1600" dirty="0"/>
              <a:t>Provides a proxy/translation layer to help keep models “clean”</a:t>
            </a:r>
          </a:p>
          <a:p>
            <a:pPr marL="514350" indent="-285750">
              <a:spcBef>
                <a:spcPts val="0"/>
              </a:spcBef>
              <a:buClrTx/>
              <a:buSzPct val="100000"/>
              <a:buFont typeface="Arial" panose="020B0604020202020204" pitchFamily="34" charset="0"/>
              <a:buChar char="●"/>
            </a:pPr>
            <a:endParaRPr lang="en-US" sz="1600" dirty="0"/>
          </a:p>
          <a:p>
            <a:pPr marL="228600" indent="0">
              <a:spcBef>
                <a:spcPts val="0"/>
              </a:spcBef>
              <a:buClrTx/>
              <a:buSzPct val="100000"/>
            </a:pPr>
            <a:endParaRPr lang="en-US" sz="1600" dirty="0"/>
          </a:p>
          <a:p>
            <a:pPr marL="228600" indent="0">
              <a:spcBef>
                <a:spcPts val="0"/>
              </a:spcBef>
              <a:buClrTx/>
              <a:buSzPct val="100000"/>
            </a:pPr>
            <a:endParaRPr lang="en-US" sz="16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36</a:t>
            </a:fld>
            <a:endParaRPr/>
          </a:p>
        </p:txBody>
      </p:sp>
      <p:pic>
        <p:nvPicPr>
          <p:cNvPr id="10244" name="Picture 4">
            <a:extLst>
              <a:ext uri="{FF2B5EF4-FFF2-40B4-BE49-F238E27FC236}">
                <a16:creationId xmlns:a16="http://schemas.microsoft.com/office/drawing/2014/main" id="{41A5F36E-546A-4227-AB2B-5ED9E3DA6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298" y="2838847"/>
            <a:ext cx="5880486" cy="1911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22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Microservice Design Patterns – Anti-Corruption Layer</a:t>
            </a:r>
            <a:endParaRPr b="1"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436748"/>
            <a:ext cx="7625100" cy="3173100"/>
          </a:xfrm>
          <a:prstGeom prst="rect">
            <a:avLst/>
          </a:prstGeom>
          <a:noFill/>
          <a:ln>
            <a:noFill/>
          </a:ln>
        </p:spPr>
        <p:txBody>
          <a:bodyPr spcFirstLastPara="1" wrap="square" lIns="67500" tIns="35100" rIns="68569" bIns="34275" anchor="t" anchorCtr="0">
            <a:noAutofit/>
          </a:bodyPr>
          <a:lstStyle/>
          <a:p>
            <a:pPr marL="228600" indent="0">
              <a:spcBef>
                <a:spcPts val="0"/>
              </a:spcBef>
              <a:buClrTx/>
              <a:buSzPct val="100000"/>
            </a:pPr>
            <a:r>
              <a:rPr lang="en-US" sz="1600" dirty="0"/>
              <a:t>Benefits:</a:t>
            </a:r>
          </a:p>
          <a:p>
            <a:pPr marL="514350" indent="-285750">
              <a:buClrTx/>
              <a:buSzPct val="100000"/>
              <a:buFont typeface="Arial" panose="020B0604020202020204" pitchFamily="34" charset="0"/>
              <a:buChar char="●"/>
            </a:pPr>
            <a:r>
              <a:rPr lang="en-US" sz="1600" dirty="0"/>
              <a:t>Prevents crossing of boundaries and “leaking” of sub-optimal logic</a:t>
            </a:r>
          </a:p>
          <a:p>
            <a:pPr marL="514350" indent="-285750">
              <a:spcBef>
                <a:spcPts val="0"/>
              </a:spcBef>
              <a:buClrTx/>
              <a:buSzPct val="100000"/>
              <a:buFont typeface="Arial" panose="020B0604020202020204" pitchFamily="34" charset="0"/>
              <a:buChar char="●"/>
            </a:pPr>
            <a:r>
              <a:rPr lang="en-US" sz="1600" dirty="0"/>
              <a:t>Helps to keep this insulation transparent between communicating parties</a:t>
            </a:r>
          </a:p>
          <a:p>
            <a:pPr marL="228600" indent="0">
              <a:spcBef>
                <a:spcPts val="0"/>
              </a:spcBef>
              <a:buClrTx/>
              <a:buSzPct val="100000"/>
            </a:pPr>
            <a:endParaRPr lang="en-US" sz="1600" dirty="0"/>
          </a:p>
          <a:p>
            <a:pPr marL="228600" indent="0">
              <a:spcBef>
                <a:spcPts val="0"/>
              </a:spcBef>
              <a:buClrTx/>
              <a:buSzPct val="100000"/>
            </a:pPr>
            <a:r>
              <a:rPr lang="en-US" sz="1600" dirty="0"/>
              <a:t>Potential “gotchas”:</a:t>
            </a:r>
          </a:p>
          <a:p>
            <a:pPr marL="514350" indent="-285750">
              <a:spcBef>
                <a:spcPts val="0"/>
              </a:spcBef>
              <a:buClrTx/>
              <a:buSzPct val="100000"/>
              <a:buFont typeface="Arial" panose="020B0604020202020204" pitchFamily="34" charset="0"/>
              <a:buChar char="●"/>
            </a:pPr>
            <a:r>
              <a:rPr lang="en-US" sz="1600" dirty="0"/>
              <a:t>Additional complexity</a:t>
            </a:r>
          </a:p>
          <a:p>
            <a:pPr marL="514350" indent="-285750">
              <a:spcBef>
                <a:spcPts val="0"/>
              </a:spcBef>
              <a:buClrTx/>
              <a:buSzPct val="100000"/>
              <a:buFont typeface="Arial" panose="020B0604020202020204" pitchFamily="34" charset="0"/>
              <a:buChar char="●"/>
            </a:pPr>
            <a:r>
              <a:rPr lang="en-US" sz="1600" dirty="0"/>
              <a:t>Additional testing required to validate the additional complexity</a:t>
            </a:r>
          </a:p>
          <a:p>
            <a:pPr marL="228600" indent="0">
              <a:spcBef>
                <a:spcPts val="0"/>
              </a:spcBef>
              <a:buClrTx/>
              <a:buSzPct val="100000"/>
            </a:pPr>
            <a:endParaRPr lang="en-US" sz="1600" dirty="0"/>
          </a:p>
          <a:p>
            <a:pPr marL="228600" indent="0">
              <a:spcBef>
                <a:spcPts val="0"/>
              </a:spcBef>
              <a:buClrTx/>
              <a:buSzPct val="100000"/>
            </a:pPr>
            <a:endParaRPr lang="en-US" sz="16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37</a:t>
            </a:fld>
            <a:endParaRPr/>
          </a:p>
        </p:txBody>
      </p:sp>
    </p:spTree>
    <p:extLst>
      <p:ext uri="{BB962C8B-B14F-4D97-AF65-F5344CB8AC3E}">
        <p14:creationId xmlns:p14="http://schemas.microsoft.com/office/powerpoint/2010/main" val="209596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Microservice Design Patterns – Strangler Application</a:t>
            </a:r>
            <a:endParaRPr b="1"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38</a:t>
            </a:fld>
            <a:endParaRPr/>
          </a:p>
        </p:txBody>
      </p:sp>
      <p:pic>
        <p:nvPicPr>
          <p:cNvPr id="13314" name="Picture 2">
            <a:extLst>
              <a:ext uri="{FF2B5EF4-FFF2-40B4-BE49-F238E27FC236}">
                <a16:creationId xmlns:a16="http://schemas.microsoft.com/office/drawing/2014/main" id="{004E3BBD-7E42-49CF-8E1C-242384614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4308" y="1028375"/>
            <a:ext cx="4955944" cy="399633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58;p26">
            <a:extLst>
              <a:ext uri="{FF2B5EF4-FFF2-40B4-BE49-F238E27FC236}">
                <a16:creationId xmlns:a16="http://schemas.microsoft.com/office/drawing/2014/main" id="{2090EBE2-0FA4-4738-92A1-E9A0D96F16E6}"/>
              </a:ext>
            </a:extLst>
          </p:cNvPr>
          <p:cNvSpPr txBox="1">
            <a:spLocks noGrp="1"/>
          </p:cNvSpPr>
          <p:nvPr>
            <p:ph type="subTitle" idx="1"/>
          </p:nvPr>
        </p:nvSpPr>
        <p:spPr>
          <a:xfrm>
            <a:off x="613700" y="1436748"/>
            <a:ext cx="2955123"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600" dirty="0"/>
              <a:t>Supports breaking up a monolith into microservices over time</a:t>
            </a:r>
          </a:p>
          <a:p>
            <a:pPr marL="514350" indent="-285750">
              <a:spcBef>
                <a:spcPts val="0"/>
              </a:spcBef>
              <a:buClrTx/>
              <a:buSzPct val="100000"/>
              <a:buFont typeface="Arial" panose="020B0604020202020204" pitchFamily="34" charset="0"/>
              <a:buChar char="●"/>
            </a:pPr>
            <a:r>
              <a:rPr lang="en-US" sz="1600" dirty="0"/>
              <a:t>Can accommodate existing as well as new functionality</a:t>
            </a:r>
          </a:p>
          <a:p>
            <a:pPr marL="514350" indent="-285750">
              <a:spcBef>
                <a:spcPts val="0"/>
              </a:spcBef>
              <a:buClrTx/>
              <a:buSzPct val="100000"/>
              <a:buFont typeface="Arial" panose="020B0604020202020204" pitchFamily="34" charset="0"/>
              <a:buChar char="●"/>
            </a:pPr>
            <a:endParaRPr lang="en-US" sz="1600" dirty="0"/>
          </a:p>
          <a:p>
            <a:pPr marL="228600" indent="0">
              <a:spcBef>
                <a:spcPts val="0"/>
              </a:spcBef>
              <a:buClrTx/>
              <a:buSzPct val="100000"/>
            </a:pPr>
            <a:endParaRPr lang="en-US" sz="1600" dirty="0"/>
          </a:p>
          <a:p>
            <a:pPr marL="228600" indent="0">
              <a:spcBef>
                <a:spcPts val="0"/>
              </a:spcBef>
              <a:buClrTx/>
              <a:buSzPct val="100000"/>
            </a:pPr>
            <a:endParaRPr lang="en-US" sz="1600" dirty="0"/>
          </a:p>
        </p:txBody>
      </p:sp>
      <p:pic>
        <p:nvPicPr>
          <p:cNvPr id="13318" name="Picture 6">
            <a:extLst>
              <a:ext uri="{FF2B5EF4-FFF2-40B4-BE49-F238E27FC236}">
                <a16:creationId xmlns:a16="http://schemas.microsoft.com/office/drawing/2014/main" id="{DE26C6A7-D0E5-4413-9FAF-98956AB823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9104" y="3738309"/>
            <a:ext cx="1738729" cy="690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6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Microservice Design Patterns – Strangler Application</a:t>
            </a:r>
            <a:endParaRPr b="1"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436748"/>
            <a:ext cx="7625100" cy="3173100"/>
          </a:xfrm>
          <a:prstGeom prst="rect">
            <a:avLst/>
          </a:prstGeom>
          <a:noFill/>
          <a:ln>
            <a:noFill/>
          </a:ln>
        </p:spPr>
        <p:txBody>
          <a:bodyPr spcFirstLastPara="1" wrap="square" lIns="67500" tIns="35100" rIns="68569" bIns="34275" anchor="t" anchorCtr="0">
            <a:noAutofit/>
          </a:bodyPr>
          <a:lstStyle/>
          <a:p>
            <a:pPr marL="228600" indent="0">
              <a:spcBef>
                <a:spcPts val="0"/>
              </a:spcBef>
              <a:buClrTx/>
              <a:buSzPct val="100000"/>
            </a:pPr>
            <a:r>
              <a:rPr lang="en-US" sz="1600" dirty="0"/>
              <a:t>Benefits:</a:t>
            </a:r>
          </a:p>
          <a:p>
            <a:pPr marL="514350" indent="-285750">
              <a:buClrTx/>
              <a:buSzPct val="100000"/>
              <a:buFont typeface="Arial" panose="020B0604020202020204" pitchFamily="34" charset="0"/>
              <a:buChar char="●"/>
            </a:pPr>
            <a:r>
              <a:rPr lang="en-US" sz="1600" dirty="0"/>
              <a:t>Allows a gradual vs. “big bang” breakup</a:t>
            </a:r>
          </a:p>
          <a:p>
            <a:pPr marL="514350" indent="-285750">
              <a:buClrTx/>
              <a:buSzPct val="100000"/>
              <a:buFont typeface="Arial" panose="020B0604020202020204" pitchFamily="34" charset="0"/>
              <a:buChar char="●"/>
            </a:pPr>
            <a:r>
              <a:rPr lang="en-US" sz="1600" dirty="0"/>
              <a:t>Especially well-suited for large monoliths that are taking active traffic</a:t>
            </a:r>
          </a:p>
          <a:p>
            <a:pPr marL="228600" indent="0">
              <a:spcBef>
                <a:spcPts val="0"/>
              </a:spcBef>
              <a:buClrTx/>
              <a:buSzPct val="100000"/>
            </a:pPr>
            <a:endParaRPr lang="en-US" sz="1600" dirty="0"/>
          </a:p>
          <a:p>
            <a:pPr marL="228600" indent="0">
              <a:spcBef>
                <a:spcPts val="0"/>
              </a:spcBef>
              <a:buClrTx/>
              <a:buSzPct val="100000"/>
            </a:pPr>
            <a:r>
              <a:rPr lang="en-US" sz="1600" dirty="0"/>
              <a:t>Potential “gotchas”:</a:t>
            </a:r>
          </a:p>
          <a:p>
            <a:pPr marL="514350" indent="-285750">
              <a:spcBef>
                <a:spcPts val="0"/>
              </a:spcBef>
              <a:buClrTx/>
              <a:buSzPct val="100000"/>
              <a:buFont typeface="Arial" panose="020B0604020202020204" pitchFamily="34" charset="0"/>
              <a:buChar char="●"/>
            </a:pPr>
            <a:r>
              <a:rPr lang="en-US" sz="1600" dirty="0"/>
              <a:t>Requires business to be able to absorb gradual</a:t>
            </a:r>
          </a:p>
          <a:p>
            <a:pPr marL="514350" indent="-285750">
              <a:spcBef>
                <a:spcPts val="0"/>
              </a:spcBef>
              <a:buClrTx/>
              <a:buSzPct val="100000"/>
              <a:buFont typeface="Arial" panose="020B0604020202020204" pitchFamily="34" charset="0"/>
              <a:buChar char="●"/>
            </a:pPr>
            <a:r>
              <a:rPr lang="en-US" sz="1600" dirty="0"/>
              <a:t>Adds complexity – coordinating new functionality, migrated functionality, and proper integration between them</a:t>
            </a:r>
          </a:p>
          <a:p>
            <a:pPr marL="514350" indent="-285750">
              <a:spcBef>
                <a:spcPts val="0"/>
              </a:spcBef>
              <a:buClrTx/>
              <a:buSzPct val="100000"/>
              <a:buFont typeface="Arial" panose="020B0604020202020204" pitchFamily="34" charset="0"/>
              <a:buChar char="●"/>
            </a:pPr>
            <a:r>
              <a:rPr lang="en-US" sz="1600" dirty="0"/>
              <a:t>While transition in progress, will have to maintain two paths</a:t>
            </a:r>
          </a:p>
          <a:p>
            <a:pPr marL="228600" indent="0">
              <a:spcBef>
                <a:spcPts val="0"/>
              </a:spcBef>
              <a:buClrTx/>
              <a:buSzPct val="100000"/>
            </a:pPr>
            <a:endParaRPr lang="en-US" sz="1600" dirty="0"/>
          </a:p>
          <a:p>
            <a:pPr marL="228600" indent="0">
              <a:spcBef>
                <a:spcPts val="0"/>
              </a:spcBef>
              <a:buClrTx/>
              <a:buSzPct val="100000"/>
            </a:pPr>
            <a:endParaRPr lang="en-US" sz="16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39</a:t>
            </a:fld>
            <a:endParaRPr/>
          </a:p>
        </p:txBody>
      </p:sp>
    </p:spTree>
    <p:extLst>
      <p:ext uri="{BB962C8B-B14F-4D97-AF65-F5344CB8AC3E}">
        <p14:creationId xmlns:p14="http://schemas.microsoft.com/office/powerpoint/2010/main" val="345359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Why study this subject?</a:t>
            </a:r>
            <a:endParaRPr/>
          </a:p>
        </p:txBody>
      </p:sp>
      <p:sp>
        <p:nvSpPr>
          <p:cNvPr id="294" name="Google Shape;294;p46"/>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None/>
            </a:pPr>
            <a:endParaRPr sz="2000" b="1">
              <a:solidFill>
                <a:srgbClr val="404040"/>
              </a:solidFill>
            </a:endParaRPr>
          </a:p>
        </p:txBody>
      </p:sp>
      <p:sp>
        <p:nvSpPr>
          <p:cNvPr id="295" name="Google Shape;295;p4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 sz="1500" dirty="0">
                <a:solidFill>
                  <a:srgbClr val="404040"/>
                </a:solidFill>
              </a:rPr>
              <a:t>Go is cool! </a:t>
            </a:r>
            <a:r>
              <a:rPr lang="en" sz="1500" dirty="0">
                <a:solidFill>
                  <a:srgbClr val="404040"/>
                </a:solidFill>
                <a:sym typeface="Wingdings" panose="05000000000000000000" pitchFamily="2" charset="2"/>
              </a:rPr>
              <a:t></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Microservices are cool! </a:t>
            </a:r>
            <a:r>
              <a:rPr lang="en" sz="1500" dirty="0">
                <a:solidFill>
                  <a:srgbClr val="404040"/>
                </a:solidFill>
                <a:sym typeface="Wingdings" panose="05000000000000000000" pitchFamily="2" charset="2"/>
              </a:rPr>
              <a:t></a:t>
            </a:r>
            <a:endParaRPr sz="1500" dirty="0">
              <a:solidFill>
                <a:srgbClr val="404040"/>
              </a:solidFill>
            </a:endParaRPr>
          </a:p>
          <a:p>
            <a:pPr marL="457200" lvl="0" indent="-323850" algn="l" rtl="0">
              <a:lnSpc>
                <a:spcPct val="150000"/>
              </a:lnSpc>
              <a:spcBef>
                <a:spcPts val="1000"/>
              </a:spcBef>
              <a:spcAft>
                <a:spcPts val="1000"/>
              </a:spcAft>
              <a:buClr>
                <a:srgbClr val="404040"/>
              </a:buClr>
              <a:buSzPts val="1500"/>
              <a:buChar char="●"/>
            </a:pPr>
            <a:r>
              <a:rPr lang="en" sz="1500" dirty="0">
                <a:solidFill>
                  <a:srgbClr val="404040"/>
                </a:solidFill>
              </a:rPr>
              <a:t>Microservices in Go are REALLY cool! </a:t>
            </a:r>
            <a:r>
              <a:rPr lang="en" sz="1500" dirty="0">
                <a:solidFill>
                  <a:srgbClr val="404040"/>
                </a:solidFill>
                <a:sym typeface="Wingdings" panose="05000000000000000000" pitchFamily="2" charset="2"/>
              </a:rPr>
              <a:t> </a:t>
            </a:r>
            <a:endParaRPr sz="1500" dirty="0">
              <a:solidFill>
                <a:srgbClr val="404040"/>
              </a:solidFill>
            </a:endParaRPr>
          </a:p>
        </p:txBody>
      </p:sp>
      <p:sp>
        <p:nvSpPr>
          <p:cNvPr id="296" name="Google Shape;296;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dirty="0"/>
              <a:t>Lab</a:t>
            </a: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40</a:t>
            </a:fld>
            <a:endParaRPr lang="en-US"/>
          </a:p>
        </p:txBody>
      </p:sp>
    </p:spTree>
    <p:extLst>
      <p:ext uri="{BB962C8B-B14F-4D97-AF65-F5344CB8AC3E}">
        <p14:creationId xmlns:p14="http://schemas.microsoft.com/office/powerpoint/2010/main" val="509931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5" name="Title 4">
            <a:extLst>
              <a:ext uri="{FF2B5EF4-FFF2-40B4-BE49-F238E27FC236}">
                <a16:creationId xmlns:a16="http://schemas.microsoft.com/office/drawing/2014/main" id="{919B8F73-E54D-4498-A0D1-083CE26A2CBE}"/>
              </a:ext>
            </a:extLst>
          </p:cNvPr>
          <p:cNvSpPr>
            <a:spLocks noGrp="1"/>
          </p:cNvSpPr>
          <p:nvPr>
            <p:ph type="title"/>
          </p:nvPr>
        </p:nvSpPr>
        <p:spPr/>
        <p:txBody>
          <a:bodyPr/>
          <a:lstStyle/>
          <a:p>
            <a:r>
              <a:rPr lang="en-US" sz="2400" dirty="0"/>
              <a:t>Event-Driven Architectures</a:t>
            </a:r>
          </a:p>
        </p:txBody>
      </p:sp>
      <p:sp>
        <p:nvSpPr>
          <p:cNvPr id="378" name="Google Shape;378;p5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3036579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dirty="0"/>
              <a:t>Microservices Integration Architecture – Option 1</a:t>
            </a: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42</a:t>
            </a:fld>
            <a:endParaRPr lang="en-US"/>
          </a:p>
        </p:txBody>
      </p:sp>
      <p:sp>
        <p:nvSpPr>
          <p:cNvPr id="3" name="TextBox 2">
            <a:extLst>
              <a:ext uri="{FF2B5EF4-FFF2-40B4-BE49-F238E27FC236}">
                <a16:creationId xmlns:a16="http://schemas.microsoft.com/office/drawing/2014/main" id="{3144DE9D-F5A5-486E-B52D-2D5B779EB78E}"/>
              </a:ext>
            </a:extLst>
          </p:cNvPr>
          <p:cNvSpPr txBox="1"/>
          <p:nvPr/>
        </p:nvSpPr>
        <p:spPr>
          <a:xfrm>
            <a:off x="1154096" y="4429225"/>
            <a:ext cx="6835806" cy="307777"/>
          </a:xfrm>
          <a:prstGeom prst="rect">
            <a:avLst/>
          </a:prstGeom>
          <a:noFill/>
        </p:spPr>
        <p:txBody>
          <a:bodyPr wrap="square" rtlCol="0">
            <a:spAutoFit/>
          </a:bodyPr>
          <a:lstStyle/>
          <a:p>
            <a:pPr algn="ctr"/>
            <a:r>
              <a:rPr lang="en-US" dirty="0"/>
              <a:t>What are some benefits of an architecture like this? What are some challenges?</a:t>
            </a:r>
          </a:p>
        </p:txBody>
      </p:sp>
      <p:pic>
        <p:nvPicPr>
          <p:cNvPr id="1028" name="Picture 4">
            <a:extLst>
              <a:ext uri="{FF2B5EF4-FFF2-40B4-BE49-F238E27FC236}">
                <a16:creationId xmlns:a16="http://schemas.microsoft.com/office/drawing/2014/main" id="{E49F4BC8-8E5C-4DB3-8E47-FB5655AC6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786" y="1157175"/>
            <a:ext cx="6448425"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084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t>Microservices Integration Architecture – Option 1</a:t>
            </a:r>
            <a:endParaRPr b="1"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436748"/>
            <a:ext cx="7625100" cy="3173100"/>
          </a:xfrm>
          <a:prstGeom prst="rect">
            <a:avLst/>
          </a:prstGeom>
          <a:noFill/>
          <a:ln>
            <a:noFill/>
          </a:ln>
        </p:spPr>
        <p:txBody>
          <a:bodyPr spcFirstLastPara="1" wrap="square" lIns="67500" tIns="35100" rIns="68569" bIns="34275" anchor="t" anchorCtr="0">
            <a:noAutofit/>
          </a:bodyPr>
          <a:lstStyle/>
          <a:p>
            <a:pPr marL="228600" indent="0">
              <a:spcBef>
                <a:spcPts val="0"/>
              </a:spcBef>
              <a:buClrTx/>
              <a:buSzPct val="100000"/>
            </a:pPr>
            <a:r>
              <a:rPr lang="en-US" sz="1600" dirty="0"/>
              <a:t>Benefits:</a:t>
            </a:r>
          </a:p>
          <a:p>
            <a:pPr marL="514350" indent="-285750">
              <a:buClrTx/>
              <a:buSzPct val="100000"/>
              <a:buFont typeface="Arial" panose="020B0604020202020204" pitchFamily="34" charset="0"/>
              <a:buChar char="●"/>
            </a:pPr>
            <a:r>
              <a:rPr lang="en-US" sz="1600" dirty="0"/>
              <a:t>Easier to trace a workflow end-to-end</a:t>
            </a:r>
          </a:p>
          <a:p>
            <a:pPr marL="514350" indent="-285750">
              <a:buClrTx/>
              <a:buSzPct val="100000"/>
              <a:buFont typeface="Arial" panose="020B0604020202020204" pitchFamily="34" charset="0"/>
              <a:buChar char="●"/>
            </a:pPr>
            <a:r>
              <a:rPr lang="en-US" sz="1600" dirty="0"/>
              <a:t>Of available options, usually less complex (relatively speaking)</a:t>
            </a:r>
          </a:p>
          <a:p>
            <a:pPr marL="514350" indent="-285750">
              <a:buClrTx/>
              <a:buSzPct val="100000"/>
              <a:buFont typeface="Arial" panose="020B0604020202020204" pitchFamily="34" charset="0"/>
              <a:buChar char="●"/>
            </a:pPr>
            <a:r>
              <a:rPr lang="en-US" sz="1600" dirty="0"/>
              <a:t>Supports some level of sequential timing through a workflow</a:t>
            </a:r>
          </a:p>
          <a:p>
            <a:pPr marL="228600" indent="0">
              <a:spcBef>
                <a:spcPts val="0"/>
              </a:spcBef>
              <a:buClrTx/>
              <a:buSzPct val="100000"/>
            </a:pPr>
            <a:endParaRPr lang="en-US" sz="1600" dirty="0"/>
          </a:p>
          <a:p>
            <a:pPr marL="228600" indent="0">
              <a:spcBef>
                <a:spcPts val="0"/>
              </a:spcBef>
              <a:buClrTx/>
              <a:buSzPct val="100000"/>
            </a:pPr>
            <a:r>
              <a:rPr lang="en-US" sz="1600" dirty="0"/>
              <a:t>Potential “gotchas”:</a:t>
            </a:r>
          </a:p>
          <a:p>
            <a:pPr marL="514350" indent="-285750">
              <a:spcBef>
                <a:spcPts val="0"/>
              </a:spcBef>
              <a:buClrTx/>
              <a:buSzPct val="100000"/>
              <a:buFont typeface="Arial" panose="020B0604020202020204" pitchFamily="34" charset="0"/>
              <a:buChar char="●"/>
            </a:pPr>
            <a:r>
              <a:rPr lang="en-US" sz="1600" dirty="0"/>
              <a:t>Can promote point-to-point coupling</a:t>
            </a:r>
          </a:p>
          <a:p>
            <a:pPr marL="514350" indent="-285750">
              <a:spcBef>
                <a:spcPts val="0"/>
              </a:spcBef>
              <a:buClrTx/>
              <a:buSzPct val="100000"/>
              <a:buFont typeface="Arial" panose="020B0604020202020204" pitchFamily="34" charset="0"/>
              <a:buChar char="●"/>
            </a:pPr>
            <a:r>
              <a:rPr lang="en-US" sz="1600" dirty="0"/>
              <a:t>If one of the target services is down, the workflow is down</a:t>
            </a:r>
          </a:p>
          <a:p>
            <a:pPr marL="228600" indent="0">
              <a:spcBef>
                <a:spcPts val="0"/>
              </a:spcBef>
              <a:buClrTx/>
              <a:buSzPct val="100000"/>
            </a:pPr>
            <a:endParaRPr lang="en-US" sz="1600" dirty="0"/>
          </a:p>
          <a:p>
            <a:pPr marL="228600" indent="0">
              <a:spcBef>
                <a:spcPts val="0"/>
              </a:spcBef>
              <a:buClrTx/>
              <a:buSzPct val="100000"/>
            </a:pPr>
            <a:endParaRPr lang="en-US" sz="16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43</a:t>
            </a:fld>
            <a:endParaRPr/>
          </a:p>
        </p:txBody>
      </p:sp>
    </p:spTree>
    <p:extLst>
      <p:ext uri="{BB962C8B-B14F-4D97-AF65-F5344CB8AC3E}">
        <p14:creationId xmlns:p14="http://schemas.microsoft.com/office/powerpoint/2010/main" val="75890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dirty="0"/>
              <a:t>Microservices Integration Architecture – Option 2</a:t>
            </a: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44</a:t>
            </a:fld>
            <a:endParaRPr lang="en-US"/>
          </a:p>
        </p:txBody>
      </p:sp>
      <p:sp>
        <p:nvSpPr>
          <p:cNvPr id="3" name="TextBox 2">
            <a:extLst>
              <a:ext uri="{FF2B5EF4-FFF2-40B4-BE49-F238E27FC236}">
                <a16:creationId xmlns:a16="http://schemas.microsoft.com/office/drawing/2014/main" id="{3144DE9D-F5A5-486E-B52D-2D5B779EB78E}"/>
              </a:ext>
            </a:extLst>
          </p:cNvPr>
          <p:cNvSpPr txBox="1"/>
          <p:nvPr/>
        </p:nvSpPr>
        <p:spPr>
          <a:xfrm>
            <a:off x="1154096" y="4429225"/>
            <a:ext cx="6835806" cy="307777"/>
          </a:xfrm>
          <a:prstGeom prst="rect">
            <a:avLst/>
          </a:prstGeom>
          <a:noFill/>
        </p:spPr>
        <p:txBody>
          <a:bodyPr wrap="square" rtlCol="0">
            <a:spAutoFit/>
          </a:bodyPr>
          <a:lstStyle/>
          <a:p>
            <a:pPr algn="ctr"/>
            <a:r>
              <a:rPr lang="en-US" dirty="0"/>
              <a:t>What are some benefits of an architecture like this? What are some challenges?</a:t>
            </a:r>
          </a:p>
        </p:txBody>
      </p:sp>
      <p:pic>
        <p:nvPicPr>
          <p:cNvPr id="2050" name="Picture 2">
            <a:extLst>
              <a:ext uri="{FF2B5EF4-FFF2-40B4-BE49-F238E27FC236}">
                <a16:creationId xmlns:a16="http://schemas.microsoft.com/office/drawing/2014/main" id="{BBF93865-9008-4B8B-B5A7-AC05D538C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355" y="1028375"/>
            <a:ext cx="5217990" cy="347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4069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t>Microservices Integration Architecture – Option 2</a:t>
            </a:r>
            <a:endParaRPr b="1"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436748"/>
            <a:ext cx="7625100" cy="3173100"/>
          </a:xfrm>
          <a:prstGeom prst="rect">
            <a:avLst/>
          </a:prstGeom>
          <a:noFill/>
          <a:ln>
            <a:noFill/>
          </a:ln>
        </p:spPr>
        <p:txBody>
          <a:bodyPr spcFirstLastPara="1" wrap="square" lIns="67500" tIns="35100" rIns="68569" bIns="34275" anchor="t" anchorCtr="0">
            <a:noAutofit/>
          </a:bodyPr>
          <a:lstStyle/>
          <a:p>
            <a:pPr marL="228600" indent="0">
              <a:spcBef>
                <a:spcPts val="0"/>
              </a:spcBef>
              <a:buClrTx/>
              <a:buSzPct val="100000"/>
            </a:pPr>
            <a:r>
              <a:rPr lang="en-US" sz="1600" dirty="0"/>
              <a:t>Benefits:</a:t>
            </a:r>
          </a:p>
          <a:p>
            <a:pPr marL="514350" indent="-285750">
              <a:buClrTx/>
              <a:buSzPct val="100000"/>
              <a:buFont typeface="Arial" panose="020B0604020202020204" pitchFamily="34" charset="0"/>
              <a:buChar char="●"/>
            </a:pPr>
            <a:r>
              <a:rPr lang="en-US" sz="1600" dirty="0"/>
              <a:t>Looser coupling between services</a:t>
            </a:r>
          </a:p>
          <a:p>
            <a:pPr marL="514350" indent="-285750">
              <a:buClrTx/>
              <a:buSzPct val="100000"/>
              <a:buFont typeface="Arial" panose="020B0604020202020204" pitchFamily="34" charset="0"/>
              <a:buChar char="●"/>
            </a:pPr>
            <a:r>
              <a:rPr lang="en-US" sz="1600" dirty="0"/>
              <a:t>Flexibility in how a workflow gets processed</a:t>
            </a:r>
          </a:p>
          <a:p>
            <a:pPr marL="514350" indent="-285750">
              <a:buClrTx/>
              <a:buSzPct val="100000"/>
              <a:buFont typeface="Arial" panose="020B0604020202020204" pitchFamily="34" charset="0"/>
              <a:buChar char="●"/>
            </a:pPr>
            <a:r>
              <a:rPr lang="en-US" sz="1600" dirty="0"/>
              <a:t>If a consuming service is down, the event bus will hold on to the events</a:t>
            </a:r>
          </a:p>
          <a:p>
            <a:pPr marL="514350" indent="-285750">
              <a:buClrTx/>
              <a:buSzPct val="100000"/>
              <a:buFont typeface="Arial" panose="020B0604020202020204" pitchFamily="34" charset="0"/>
              <a:buChar char="●"/>
            </a:pPr>
            <a:r>
              <a:rPr lang="en-US" sz="1600" dirty="0"/>
              <a:t>When consumer recovers, can pick up where they left off</a:t>
            </a:r>
          </a:p>
          <a:p>
            <a:pPr marL="228600" indent="0">
              <a:spcBef>
                <a:spcPts val="0"/>
              </a:spcBef>
              <a:buClrTx/>
              <a:buSzPct val="100000"/>
            </a:pPr>
            <a:endParaRPr lang="en-US" sz="1600" dirty="0"/>
          </a:p>
          <a:p>
            <a:pPr marL="228600" indent="0">
              <a:spcBef>
                <a:spcPts val="0"/>
              </a:spcBef>
              <a:buClrTx/>
              <a:buSzPct val="100000"/>
            </a:pPr>
            <a:r>
              <a:rPr lang="en-US" sz="1600" dirty="0"/>
              <a:t>Potential “gotchas”:</a:t>
            </a:r>
          </a:p>
          <a:p>
            <a:pPr marL="514350" indent="-285750">
              <a:spcBef>
                <a:spcPts val="0"/>
              </a:spcBef>
              <a:buClrTx/>
              <a:buSzPct val="100000"/>
              <a:buFont typeface="Arial" panose="020B0604020202020204" pitchFamily="34" charset="0"/>
              <a:buChar char="●"/>
            </a:pPr>
            <a:r>
              <a:rPr lang="en-US" sz="1600" dirty="0"/>
              <a:t>Observability/traceability through a workflow can be harder</a:t>
            </a:r>
          </a:p>
          <a:p>
            <a:pPr marL="514350" indent="-285750">
              <a:spcBef>
                <a:spcPts val="0"/>
              </a:spcBef>
              <a:buClrTx/>
              <a:buSzPct val="100000"/>
              <a:buFont typeface="Arial" panose="020B0604020202020204" pitchFamily="34" charset="0"/>
              <a:buChar char="●"/>
            </a:pPr>
            <a:r>
              <a:rPr lang="en-US" sz="1600" dirty="0"/>
              <a:t>Adds complexity to the technical landscape</a:t>
            </a:r>
          </a:p>
          <a:p>
            <a:pPr marL="514350" indent="-285750">
              <a:spcBef>
                <a:spcPts val="0"/>
              </a:spcBef>
              <a:buClrTx/>
              <a:buSzPct val="100000"/>
              <a:buFont typeface="Arial" panose="020B0604020202020204" pitchFamily="34" charset="0"/>
              <a:buChar char="●"/>
            </a:pPr>
            <a:r>
              <a:rPr lang="en-US" sz="1600" dirty="0"/>
              <a:t>Workload needs to be able to tolerate latency</a:t>
            </a:r>
          </a:p>
          <a:p>
            <a:pPr marL="228600" indent="0">
              <a:spcBef>
                <a:spcPts val="0"/>
              </a:spcBef>
              <a:buClrTx/>
              <a:buSzPct val="100000"/>
            </a:pPr>
            <a:endParaRPr lang="en-US" sz="1600" dirty="0"/>
          </a:p>
          <a:p>
            <a:pPr marL="228600" indent="0">
              <a:spcBef>
                <a:spcPts val="0"/>
              </a:spcBef>
              <a:buClrTx/>
              <a:buSzPct val="100000"/>
            </a:pPr>
            <a:endParaRPr lang="en-US" sz="16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45</a:t>
            </a:fld>
            <a:endParaRPr/>
          </a:p>
        </p:txBody>
      </p:sp>
    </p:spTree>
    <p:extLst>
      <p:ext uri="{BB962C8B-B14F-4D97-AF65-F5344CB8AC3E}">
        <p14:creationId xmlns:p14="http://schemas.microsoft.com/office/powerpoint/2010/main" val="44312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5" name="Title 4">
            <a:extLst>
              <a:ext uri="{FF2B5EF4-FFF2-40B4-BE49-F238E27FC236}">
                <a16:creationId xmlns:a16="http://schemas.microsoft.com/office/drawing/2014/main" id="{919B8F73-E54D-4498-A0D1-083CE26A2CBE}"/>
              </a:ext>
            </a:extLst>
          </p:cNvPr>
          <p:cNvSpPr>
            <a:spLocks noGrp="1"/>
          </p:cNvSpPr>
          <p:nvPr>
            <p:ph type="title"/>
          </p:nvPr>
        </p:nvSpPr>
        <p:spPr/>
        <p:txBody>
          <a:bodyPr/>
          <a:lstStyle/>
          <a:p>
            <a:r>
              <a:rPr lang="en-US" sz="2400" dirty="0"/>
              <a:t>Concurrency in Go</a:t>
            </a:r>
          </a:p>
        </p:txBody>
      </p:sp>
      <p:sp>
        <p:nvSpPr>
          <p:cNvPr id="378" name="Google Shape;378;p5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2" name="TextBox 1">
            <a:extLst>
              <a:ext uri="{FF2B5EF4-FFF2-40B4-BE49-F238E27FC236}">
                <a16:creationId xmlns:a16="http://schemas.microsoft.com/office/drawing/2014/main" id="{7C42E111-7F82-4355-A618-4CE92A67A1A2}"/>
              </a:ext>
            </a:extLst>
          </p:cNvPr>
          <p:cNvSpPr txBox="1"/>
          <p:nvPr/>
        </p:nvSpPr>
        <p:spPr>
          <a:xfrm>
            <a:off x="1899821" y="2157274"/>
            <a:ext cx="5193437" cy="307777"/>
          </a:xfrm>
          <a:prstGeom prst="rect">
            <a:avLst/>
          </a:prstGeom>
          <a:noFill/>
        </p:spPr>
        <p:txBody>
          <a:bodyPr wrap="square" rtlCol="0">
            <a:spAutoFit/>
          </a:bodyPr>
          <a:lstStyle/>
          <a:p>
            <a:r>
              <a:rPr lang="en-US" dirty="0">
                <a:solidFill>
                  <a:schemeClr val="bg1"/>
                </a:solidFill>
              </a:rPr>
              <a:t>See </a:t>
            </a:r>
            <a:r>
              <a:rPr lang="en-US" dirty="0">
                <a:solidFill>
                  <a:schemeClr val="bg1"/>
                </a:solidFill>
                <a:hlinkClick r:id="rId3"/>
              </a:rPr>
              <a:t>https://github.com/KernelGamut32/golang-live</a:t>
            </a:r>
            <a:endParaRPr lang="en-US" dirty="0">
              <a:solidFill>
                <a:schemeClr val="bg1"/>
              </a:solidFill>
            </a:endParaRPr>
          </a:p>
        </p:txBody>
      </p:sp>
    </p:spTree>
    <p:extLst>
      <p:ext uri="{BB962C8B-B14F-4D97-AF65-F5344CB8AC3E}">
        <p14:creationId xmlns:p14="http://schemas.microsoft.com/office/powerpoint/2010/main" val="12242032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5" name="Title 4">
            <a:extLst>
              <a:ext uri="{FF2B5EF4-FFF2-40B4-BE49-F238E27FC236}">
                <a16:creationId xmlns:a16="http://schemas.microsoft.com/office/drawing/2014/main" id="{919B8F73-E54D-4498-A0D1-083CE26A2CBE}"/>
              </a:ext>
            </a:extLst>
          </p:cNvPr>
          <p:cNvSpPr>
            <a:spLocks noGrp="1"/>
          </p:cNvSpPr>
          <p:nvPr>
            <p:ph type="title"/>
          </p:nvPr>
        </p:nvSpPr>
        <p:spPr/>
        <p:txBody>
          <a:bodyPr/>
          <a:lstStyle/>
          <a:p>
            <a:r>
              <a:rPr lang="en-US" sz="2400" dirty="0"/>
              <a:t>Concurrency Patterns in Go</a:t>
            </a:r>
          </a:p>
        </p:txBody>
      </p:sp>
      <p:sp>
        <p:nvSpPr>
          <p:cNvPr id="378" name="Google Shape;378;p5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2780952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Concurrency Patterns in Go</a:t>
            </a:r>
            <a:endParaRPr dirty="0"/>
          </a:p>
        </p:txBody>
      </p:sp>
      <p:sp>
        <p:nvSpPr>
          <p:cNvPr id="194" name="Google Shape;194;p35"/>
          <p:cNvSpPr txBox="1">
            <a:spLocks noGrp="1"/>
          </p:cNvSpPr>
          <p:nvPr>
            <p:ph type="subTitle" idx="1"/>
          </p:nvPr>
        </p:nvSpPr>
        <p:spPr>
          <a:xfrm>
            <a:off x="613700" y="1254690"/>
            <a:ext cx="7625100" cy="31731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E"/>
              </a:buClr>
              <a:buSzPts val="1200"/>
              <a:buChar char="●"/>
            </a:pPr>
            <a:r>
              <a:rPr lang="en-US" dirty="0">
                <a:solidFill>
                  <a:schemeClr val="tx1">
                    <a:lumMod val="50000"/>
                  </a:schemeClr>
                </a:solidFill>
                <a:highlight>
                  <a:srgbClr val="FFFFFF"/>
                </a:highlight>
              </a:rPr>
              <a:t>Lexical confinement</a:t>
            </a:r>
          </a:p>
          <a:p>
            <a:pPr lvl="1" indent="-304800">
              <a:spcBef>
                <a:spcPts val="0"/>
              </a:spcBef>
              <a:buClr>
                <a:srgbClr val="24292E"/>
              </a:buClr>
              <a:buSzPts val="1200"/>
              <a:buChar char="●"/>
            </a:pPr>
            <a:endParaRPr lang="en-US" sz="1300" dirty="0">
              <a:solidFill>
                <a:schemeClr val="tx1">
                  <a:lumMod val="50000"/>
                </a:schemeClr>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300" dirty="0">
                <a:solidFill>
                  <a:schemeClr val="tx1">
                    <a:lumMod val="50000"/>
                  </a:schemeClr>
                </a:solidFill>
                <a:highlight>
                  <a:srgbClr val="FFFFFF"/>
                </a:highlight>
              </a:rPr>
              <a:t>Use lexical scope to manage access to data and concurrency primitives</a:t>
            </a:r>
          </a:p>
          <a:p>
            <a:pPr lvl="1" indent="-304800">
              <a:spcBef>
                <a:spcPts val="0"/>
              </a:spcBef>
              <a:buClr>
                <a:srgbClr val="24292E"/>
              </a:buClr>
              <a:buSzPts val="1200"/>
              <a:buFont typeface="Courier New" panose="02070309020205020404" pitchFamily="49" charset="0"/>
              <a:buChar char="o"/>
            </a:pPr>
            <a:endParaRPr lang="en-US" sz="1300" dirty="0">
              <a:solidFill>
                <a:schemeClr val="tx1">
                  <a:lumMod val="50000"/>
                </a:schemeClr>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300" dirty="0">
                <a:solidFill>
                  <a:schemeClr val="tx1">
                    <a:lumMod val="50000"/>
                  </a:schemeClr>
                </a:solidFill>
                <a:highlight>
                  <a:srgbClr val="FFFFFF"/>
                </a:highlight>
              </a:rPr>
              <a:t>Limit how multiple concurrent processes can interact with the data</a:t>
            </a:r>
          </a:p>
          <a:p>
            <a:pPr lvl="1" indent="-304800">
              <a:spcBef>
                <a:spcPts val="0"/>
              </a:spcBef>
              <a:buClr>
                <a:srgbClr val="24292E"/>
              </a:buClr>
              <a:buSzPts val="1200"/>
              <a:buFont typeface="Courier New" panose="02070309020205020404" pitchFamily="49" charset="0"/>
              <a:buChar char="o"/>
            </a:pPr>
            <a:endParaRPr lang="en-US" sz="1300" dirty="0">
              <a:solidFill>
                <a:schemeClr val="tx1">
                  <a:lumMod val="50000"/>
                </a:schemeClr>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300" dirty="0">
                <a:solidFill>
                  <a:schemeClr val="tx1">
                    <a:lumMod val="50000"/>
                  </a:schemeClr>
                </a:solidFill>
                <a:highlight>
                  <a:srgbClr val="FFFFFF"/>
                </a:highlight>
              </a:rPr>
              <a:t>Helps ensure correct approach to concurrency (but likely limited to simplest use cases)</a:t>
            </a:r>
          </a:p>
          <a:p>
            <a:pPr lvl="1" indent="-304800">
              <a:spcBef>
                <a:spcPts val="0"/>
              </a:spcBef>
              <a:buClr>
                <a:srgbClr val="24292E"/>
              </a:buClr>
              <a:buSzPts val="1200"/>
              <a:buFont typeface="Courier New" panose="02070309020205020404" pitchFamily="49" charset="0"/>
              <a:buChar char="o"/>
            </a:pPr>
            <a:endParaRPr lang="en-US" sz="1300" dirty="0">
              <a:solidFill>
                <a:schemeClr val="tx1">
                  <a:lumMod val="50000"/>
                </a:schemeClr>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300" dirty="0">
                <a:solidFill>
                  <a:schemeClr val="tx1">
                    <a:lumMod val="50000"/>
                  </a:schemeClr>
                </a:solidFill>
                <a:highlight>
                  <a:srgbClr val="FFFFFF"/>
                </a:highlight>
              </a:rPr>
              <a:t>For example, using directionality on channels to only expose read or write access in a controlled manner</a:t>
            </a:r>
            <a:endParaRPr sz="1300" dirty="0">
              <a:solidFill>
                <a:schemeClr val="tx1">
                  <a:lumMod val="50000"/>
                </a:schemeClr>
              </a:solidFill>
              <a:highlight>
                <a:srgbClr val="FFFFFF"/>
              </a:highlight>
            </a:endParaRPr>
          </a:p>
        </p:txBody>
      </p:sp>
    </p:spTree>
    <p:extLst>
      <p:ext uri="{BB962C8B-B14F-4D97-AF65-F5344CB8AC3E}">
        <p14:creationId xmlns:p14="http://schemas.microsoft.com/office/powerpoint/2010/main" val="220737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Concurrency Patterns in Go</a:t>
            </a:r>
            <a:endParaRPr dirty="0"/>
          </a:p>
        </p:txBody>
      </p:sp>
      <p:sp>
        <p:nvSpPr>
          <p:cNvPr id="194" name="Google Shape;194;p35"/>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E"/>
              </a:buClr>
              <a:buSzPts val="1200"/>
              <a:buChar char="●"/>
            </a:pPr>
            <a:r>
              <a:rPr lang="en-US" dirty="0">
                <a:solidFill>
                  <a:schemeClr val="tx1">
                    <a:lumMod val="50000"/>
                  </a:schemeClr>
                </a:solidFill>
                <a:highlight>
                  <a:srgbClr val="FFFFFF"/>
                </a:highlight>
              </a:rPr>
              <a:t>Preventing goroutine leaks</a:t>
            </a:r>
          </a:p>
          <a:p>
            <a:pPr lvl="1" indent="-304800">
              <a:spcBef>
                <a:spcPts val="0"/>
              </a:spcBef>
              <a:buClr>
                <a:srgbClr val="24292E"/>
              </a:buClr>
              <a:buSzPts val="1200"/>
              <a:buChar char="●"/>
            </a:pPr>
            <a:endParaRPr lang="en-US" sz="1300" dirty="0">
              <a:solidFill>
                <a:schemeClr val="tx1">
                  <a:lumMod val="50000"/>
                </a:schemeClr>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300" dirty="0">
                <a:solidFill>
                  <a:schemeClr val="tx1">
                    <a:lumMod val="50000"/>
                  </a:schemeClr>
                </a:solidFill>
                <a:highlight>
                  <a:srgbClr val="FFFFFF"/>
                </a:highlight>
              </a:rPr>
              <a:t>Go is very efficient at multiplexing goroutines onto available threads</a:t>
            </a:r>
          </a:p>
          <a:p>
            <a:pPr lvl="1" indent="-304800">
              <a:spcBef>
                <a:spcPts val="0"/>
              </a:spcBef>
              <a:buClr>
                <a:srgbClr val="24292E"/>
              </a:buClr>
              <a:buSzPts val="1200"/>
              <a:buFont typeface="Courier New" panose="02070309020205020404" pitchFamily="49" charset="0"/>
              <a:buChar char="o"/>
            </a:pPr>
            <a:endParaRPr lang="en-US" sz="1300" dirty="0">
              <a:solidFill>
                <a:schemeClr val="tx1">
                  <a:lumMod val="50000"/>
                </a:schemeClr>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300" dirty="0">
                <a:solidFill>
                  <a:schemeClr val="tx1">
                    <a:lumMod val="50000"/>
                  </a:schemeClr>
                </a:solidFill>
                <a:highlight>
                  <a:srgbClr val="FFFFFF"/>
                </a:highlight>
              </a:rPr>
              <a:t>As a result, goroutines are cheap and easy to create</a:t>
            </a:r>
          </a:p>
          <a:p>
            <a:pPr lvl="1" indent="-304800">
              <a:spcBef>
                <a:spcPts val="0"/>
              </a:spcBef>
              <a:buClr>
                <a:srgbClr val="24292E"/>
              </a:buClr>
              <a:buSzPts val="1200"/>
              <a:buFont typeface="Courier New" panose="02070309020205020404" pitchFamily="49" charset="0"/>
              <a:buChar char="o"/>
            </a:pPr>
            <a:endParaRPr lang="en-US" sz="1300" dirty="0">
              <a:solidFill>
                <a:schemeClr val="tx1">
                  <a:lumMod val="50000"/>
                </a:schemeClr>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300" dirty="0">
                <a:solidFill>
                  <a:schemeClr val="tx1">
                    <a:lumMod val="50000"/>
                  </a:schemeClr>
                </a:solidFill>
                <a:highlight>
                  <a:srgbClr val="FFFFFF"/>
                </a:highlight>
              </a:rPr>
              <a:t>However, do cost resources and they are not garbage collected by runtime</a:t>
            </a:r>
          </a:p>
          <a:p>
            <a:pPr lvl="1" indent="-304800">
              <a:spcBef>
                <a:spcPts val="0"/>
              </a:spcBef>
              <a:buClr>
                <a:srgbClr val="24292E"/>
              </a:buClr>
              <a:buSzPts val="1200"/>
              <a:buFont typeface="Courier New" panose="02070309020205020404" pitchFamily="49" charset="0"/>
              <a:buChar char="o"/>
            </a:pPr>
            <a:endParaRPr lang="en-US" sz="1300" dirty="0">
              <a:solidFill>
                <a:schemeClr val="tx1">
                  <a:lumMod val="50000"/>
                </a:schemeClr>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300" dirty="0">
                <a:solidFill>
                  <a:schemeClr val="tx1">
                    <a:lumMod val="50000"/>
                  </a:schemeClr>
                </a:solidFill>
                <a:highlight>
                  <a:srgbClr val="FFFFFF"/>
                </a:highlight>
              </a:rPr>
              <a:t>Common to use a “done” channel to signify termination and defer close for channels created in goroutines</a:t>
            </a:r>
          </a:p>
        </p:txBody>
      </p:sp>
    </p:spTree>
    <p:extLst>
      <p:ext uri="{BB962C8B-B14F-4D97-AF65-F5344CB8AC3E}">
        <p14:creationId xmlns:p14="http://schemas.microsoft.com/office/powerpoint/2010/main" val="62274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7"/>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We teach over 400 technology topics</a:t>
            </a:r>
            <a:endParaRPr>
              <a:solidFill>
                <a:schemeClr val="dk1"/>
              </a:solidFill>
            </a:endParaRPr>
          </a:p>
        </p:txBody>
      </p:sp>
      <p:grpSp>
        <p:nvGrpSpPr>
          <p:cNvPr id="302" name="Google Shape;302;p47"/>
          <p:cNvGrpSpPr/>
          <p:nvPr/>
        </p:nvGrpSpPr>
        <p:grpSpPr>
          <a:xfrm>
            <a:off x="350200" y="3606154"/>
            <a:ext cx="8321882" cy="492162"/>
            <a:chOff x="350200" y="3529244"/>
            <a:chExt cx="8321882" cy="492162"/>
          </a:xfrm>
        </p:grpSpPr>
        <p:pic>
          <p:nvPicPr>
            <p:cNvPr id="303" name="Google Shape;303;p47"/>
            <p:cNvPicPr preferRelativeResize="0"/>
            <p:nvPr/>
          </p:nvPicPr>
          <p:blipFill>
            <a:blip r:embed="rId3">
              <a:alphaModFix/>
            </a:blip>
            <a:stretch>
              <a:fillRect/>
            </a:stretch>
          </p:blipFill>
          <p:spPr>
            <a:xfrm>
              <a:off x="350200" y="3546725"/>
              <a:ext cx="870347" cy="457200"/>
            </a:xfrm>
            <a:prstGeom prst="rect">
              <a:avLst/>
            </a:prstGeom>
            <a:noFill/>
            <a:ln>
              <a:noFill/>
            </a:ln>
          </p:spPr>
        </p:pic>
        <p:pic>
          <p:nvPicPr>
            <p:cNvPr id="304" name="Google Shape;304;p47"/>
            <p:cNvPicPr preferRelativeResize="0"/>
            <p:nvPr/>
          </p:nvPicPr>
          <p:blipFill>
            <a:blip r:embed="rId4">
              <a:alphaModFix/>
            </a:blip>
            <a:stretch>
              <a:fillRect/>
            </a:stretch>
          </p:blipFill>
          <p:spPr>
            <a:xfrm>
              <a:off x="1813870" y="3583804"/>
              <a:ext cx="392949" cy="383041"/>
            </a:xfrm>
            <a:prstGeom prst="rect">
              <a:avLst/>
            </a:prstGeom>
            <a:noFill/>
            <a:ln>
              <a:noFill/>
            </a:ln>
          </p:spPr>
        </p:pic>
        <p:pic>
          <p:nvPicPr>
            <p:cNvPr id="305" name="Google Shape;305;p47"/>
            <p:cNvPicPr preferRelativeResize="0"/>
            <p:nvPr/>
          </p:nvPicPr>
          <p:blipFill>
            <a:blip r:embed="rId5">
              <a:alphaModFix/>
            </a:blip>
            <a:stretch>
              <a:fillRect/>
            </a:stretch>
          </p:blipFill>
          <p:spPr>
            <a:xfrm>
              <a:off x="2800144" y="3546725"/>
              <a:ext cx="834293" cy="457200"/>
            </a:xfrm>
            <a:prstGeom prst="rect">
              <a:avLst/>
            </a:prstGeom>
            <a:noFill/>
            <a:ln>
              <a:noFill/>
            </a:ln>
          </p:spPr>
        </p:pic>
        <p:pic>
          <p:nvPicPr>
            <p:cNvPr id="306" name="Google Shape;306;p47"/>
            <p:cNvPicPr preferRelativeResize="0"/>
            <p:nvPr/>
          </p:nvPicPr>
          <p:blipFill rotWithShape="1">
            <a:blip r:embed="rId6">
              <a:alphaModFix/>
            </a:blip>
            <a:srcRect l="13234" t="13382" r="13527" b="34485"/>
            <a:stretch/>
          </p:blipFill>
          <p:spPr>
            <a:xfrm>
              <a:off x="4227760" y="3529244"/>
              <a:ext cx="685800" cy="492162"/>
            </a:xfrm>
            <a:prstGeom prst="rect">
              <a:avLst/>
            </a:prstGeom>
            <a:noFill/>
            <a:ln>
              <a:noFill/>
            </a:ln>
          </p:spPr>
        </p:pic>
        <p:pic>
          <p:nvPicPr>
            <p:cNvPr id="307" name="Google Shape;307;p47"/>
            <p:cNvPicPr preferRelativeResize="0"/>
            <p:nvPr/>
          </p:nvPicPr>
          <p:blipFill>
            <a:blip r:embed="rId7">
              <a:alphaModFix/>
            </a:blip>
            <a:stretch>
              <a:fillRect/>
            </a:stretch>
          </p:blipFill>
          <p:spPr>
            <a:xfrm>
              <a:off x="5506884" y="3592445"/>
              <a:ext cx="598104" cy="365760"/>
            </a:xfrm>
            <a:prstGeom prst="rect">
              <a:avLst/>
            </a:prstGeom>
            <a:noFill/>
            <a:ln>
              <a:noFill/>
            </a:ln>
          </p:spPr>
        </p:pic>
        <p:pic>
          <p:nvPicPr>
            <p:cNvPr id="308" name="Google Shape;308;p47"/>
            <p:cNvPicPr preferRelativeResize="0"/>
            <p:nvPr/>
          </p:nvPicPr>
          <p:blipFill>
            <a:blip r:embed="rId8">
              <a:alphaModFix/>
            </a:blip>
            <a:stretch>
              <a:fillRect/>
            </a:stretch>
          </p:blipFill>
          <p:spPr>
            <a:xfrm>
              <a:off x="6698312" y="3638165"/>
              <a:ext cx="630937" cy="274319"/>
            </a:xfrm>
            <a:prstGeom prst="rect">
              <a:avLst/>
            </a:prstGeom>
            <a:noFill/>
            <a:ln>
              <a:noFill/>
            </a:ln>
          </p:spPr>
        </p:pic>
        <p:pic>
          <p:nvPicPr>
            <p:cNvPr id="309" name="Google Shape;309;p47"/>
            <p:cNvPicPr preferRelativeResize="0"/>
            <p:nvPr/>
          </p:nvPicPr>
          <p:blipFill>
            <a:blip r:embed="rId9">
              <a:alphaModFix/>
            </a:blip>
            <a:stretch>
              <a:fillRect/>
            </a:stretch>
          </p:blipFill>
          <p:spPr>
            <a:xfrm>
              <a:off x="7922573" y="3592445"/>
              <a:ext cx="749509" cy="365760"/>
            </a:xfrm>
            <a:prstGeom prst="rect">
              <a:avLst/>
            </a:prstGeom>
            <a:noFill/>
            <a:ln>
              <a:noFill/>
            </a:ln>
          </p:spPr>
        </p:pic>
      </p:grpSp>
      <p:grpSp>
        <p:nvGrpSpPr>
          <p:cNvPr id="310" name="Google Shape;310;p47"/>
          <p:cNvGrpSpPr/>
          <p:nvPr/>
        </p:nvGrpSpPr>
        <p:grpSpPr>
          <a:xfrm>
            <a:off x="586591" y="1357863"/>
            <a:ext cx="8160331" cy="461249"/>
            <a:chOff x="586591" y="1357863"/>
            <a:chExt cx="8160331" cy="461249"/>
          </a:xfrm>
        </p:grpSpPr>
        <p:pic>
          <p:nvPicPr>
            <p:cNvPr id="311" name="Google Shape;311;p47"/>
            <p:cNvPicPr preferRelativeResize="0"/>
            <p:nvPr/>
          </p:nvPicPr>
          <p:blipFill>
            <a:blip r:embed="rId10">
              <a:alphaModFix/>
            </a:blip>
            <a:stretch>
              <a:fillRect/>
            </a:stretch>
          </p:blipFill>
          <p:spPr>
            <a:xfrm>
              <a:off x="586591" y="1359888"/>
              <a:ext cx="397565" cy="457200"/>
            </a:xfrm>
            <a:prstGeom prst="rect">
              <a:avLst/>
            </a:prstGeom>
            <a:noFill/>
            <a:ln>
              <a:noFill/>
            </a:ln>
          </p:spPr>
        </p:pic>
        <p:pic>
          <p:nvPicPr>
            <p:cNvPr id="312" name="Google Shape;312;p47"/>
            <p:cNvPicPr preferRelativeResize="0"/>
            <p:nvPr/>
          </p:nvPicPr>
          <p:blipFill>
            <a:blip r:embed="rId11">
              <a:alphaModFix/>
            </a:blip>
            <a:stretch>
              <a:fillRect/>
            </a:stretch>
          </p:blipFill>
          <p:spPr>
            <a:xfrm>
              <a:off x="1440667" y="1359888"/>
              <a:ext cx="914399" cy="457200"/>
            </a:xfrm>
            <a:prstGeom prst="rect">
              <a:avLst/>
            </a:prstGeom>
            <a:noFill/>
            <a:ln>
              <a:noFill/>
            </a:ln>
          </p:spPr>
        </p:pic>
        <p:pic>
          <p:nvPicPr>
            <p:cNvPr id="313" name="Google Shape;313;p47"/>
            <p:cNvPicPr preferRelativeResize="0"/>
            <p:nvPr/>
          </p:nvPicPr>
          <p:blipFill>
            <a:blip r:embed="rId12">
              <a:alphaModFix/>
            </a:blip>
            <a:stretch>
              <a:fillRect/>
            </a:stretch>
          </p:blipFill>
          <p:spPr>
            <a:xfrm>
              <a:off x="2811578" y="1403431"/>
              <a:ext cx="914400" cy="370115"/>
            </a:xfrm>
            <a:prstGeom prst="rect">
              <a:avLst/>
            </a:prstGeom>
            <a:noFill/>
            <a:ln>
              <a:noFill/>
            </a:ln>
          </p:spPr>
        </p:pic>
        <p:pic>
          <p:nvPicPr>
            <p:cNvPr id="314" name="Google Shape;314;p47"/>
            <p:cNvPicPr preferRelativeResize="0"/>
            <p:nvPr/>
          </p:nvPicPr>
          <p:blipFill>
            <a:blip r:embed="rId13">
              <a:alphaModFix/>
            </a:blip>
            <a:stretch>
              <a:fillRect/>
            </a:stretch>
          </p:blipFill>
          <p:spPr>
            <a:xfrm>
              <a:off x="4182489" y="1357863"/>
              <a:ext cx="392950" cy="461249"/>
            </a:xfrm>
            <a:prstGeom prst="rect">
              <a:avLst/>
            </a:prstGeom>
            <a:noFill/>
            <a:ln>
              <a:noFill/>
            </a:ln>
          </p:spPr>
        </p:pic>
        <p:pic>
          <p:nvPicPr>
            <p:cNvPr id="315" name="Google Shape;315;p47"/>
            <p:cNvPicPr preferRelativeResize="0"/>
            <p:nvPr/>
          </p:nvPicPr>
          <p:blipFill>
            <a:blip r:embed="rId14">
              <a:alphaModFix/>
            </a:blip>
            <a:stretch>
              <a:fillRect/>
            </a:stretch>
          </p:blipFill>
          <p:spPr>
            <a:xfrm>
              <a:off x="5031951" y="1467064"/>
              <a:ext cx="914400" cy="242849"/>
            </a:xfrm>
            <a:prstGeom prst="rect">
              <a:avLst/>
            </a:prstGeom>
            <a:noFill/>
            <a:ln>
              <a:noFill/>
            </a:ln>
          </p:spPr>
        </p:pic>
        <p:pic>
          <p:nvPicPr>
            <p:cNvPr id="316" name="Google Shape;316;p47"/>
            <p:cNvPicPr preferRelativeResize="0"/>
            <p:nvPr/>
          </p:nvPicPr>
          <p:blipFill>
            <a:blip r:embed="rId15">
              <a:alphaModFix/>
            </a:blip>
            <a:stretch>
              <a:fillRect/>
            </a:stretch>
          </p:blipFill>
          <p:spPr>
            <a:xfrm>
              <a:off x="6402862" y="1359887"/>
              <a:ext cx="370332" cy="457202"/>
            </a:xfrm>
            <a:prstGeom prst="rect">
              <a:avLst/>
            </a:prstGeom>
            <a:noFill/>
            <a:ln>
              <a:noFill/>
            </a:ln>
          </p:spPr>
        </p:pic>
        <p:pic>
          <p:nvPicPr>
            <p:cNvPr id="317" name="Google Shape;317;p47"/>
            <p:cNvPicPr preferRelativeResize="0"/>
            <p:nvPr/>
          </p:nvPicPr>
          <p:blipFill>
            <a:blip r:embed="rId16">
              <a:alphaModFix/>
            </a:blip>
            <a:stretch>
              <a:fillRect/>
            </a:stretch>
          </p:blipFill>
          <p:spPr>
            <a:xfrm>
              <a:off x="7229705" y="1397480"/>
              <a:ext cx="731520" cy="382016"/>
            </a:xfrm>
            <a:prstGeom prst="rect">
              <a:avLst/>
            </a:prstGeom>
            <a:noFill/>
            <a:ln>
              <a:noFill/>
            </a:ln>
          </p:spPr>
        </p:pic>
        <p:pic>
          <p:nvPicPr>
            <p:cNvPr id="318" name="Google Shape;318;p47"/>
            <p:cNvPicPr preferRelativeResize="0"/>
            <p:nvPr/>
          </p:nvPicPr>
          <p:blipFill>
            <a:blip r:embed="rId17">
              <a:alphaModFix/>
            </a:blip>
            <a:stretch>
              <a:fillRect/>
            </a:stretch>
          </p:blipFill>
          <p:spPr>
            <a:xfrm>
              <a:off x="8417737" y="1423895"/>
              <a:ext cx="329185" cy="329185"/>
            </a:xfrm>
            <a:prstGeom prst="rect">
              <a:avLst/>
            </a:prstGeom>
            <a:noFill/>
            <a:ln>
              <a:noFill/>
            </a:ln>
          </p:spPr>
        </p:pic>
      </p:grpSp>
      <p:grpSp>
        <p:nvGrpSpPr>
          <p:cNvPr id="319" name="Google Shape;319;p47"/>
          <p:cNvGrpSpPr/>
          <p:nvPr/>
        </p:nvGrpSpPr>
        <p:grpSpPr>
          <a:xfrm>
            <a:off x="556773" y="2046712"/>
            <a:ext cx="8190148" cy="514761"/>
            <a:chOff x="556773" y="2048915"/>
            <a:chExt cx="8190148" cy="514761"/>
          </a:xfrm>
        </p:grpSpPr>
        <p:pic>
          <p:nvPicPr>
            <p:cNvPr id="320" name="Google Shape;320;p47"/>
            <p:cNvPicPr preferRelativeResize="0"/>
            <p:nvPr/>
          </p:nvPicPr>
          <p:blipFill>
            <a:blip r:embed="rId18">
              <a:alphaModFix/>
            </a:blip>
            <a:stretch>
              <a:fillRect/>
            </a:stretch>
          </p:blipFill>
          <p:spPr>
            <a:xfrm>
              <a:off x="556773" y="2168585"/>
              <a:ext cx="457200" cy="275421"/>
            </a:xfrm>
            <a:prstGeom prst="rect">
              <a:avLst/>
            </a:prstGeom>
            <a:noFill/>
            <a:ln>
              <a:noFill/>
            </a:ln>
          </p:spPr>
        </p:pic>
        <p:pic>
          <p:nvPicPr>
            <p:cNvPr id="321" name="Google Shape;321;p47"/>
            <p:cNvPicPr preferRelativeResize="0"/>
            <p:nvPr/>
          </p:nvPicPr>
          <p:blipFill>
            <a:blip r:embed="rId19">
              <a:alphaModFix/>
            </a:blip>
            <a:stretch>
              <a:fillRect/>
            </a:stretch>
          </p:blipFill>
          <p:spPr>
            <a:xfrm>
              <a:off x="1578186" y="2178280"/>
              <a:ext cx="914400" cy="256032"/>
            </a:xfrm>
            <a:prstGeom prst="rect">
              <a:avLst/>
            </a:prstGeom>
            <a:noFill/>
            <a:ln>
              <a:noFill/>
            </a:ln>
          </p:spPr>
        </p:pic>
        <p:pic>
          <p:nvPicPr>
            <p:cNvPr id="322" name="Google Shape;322;p47"/>
            <p:cNvPicPr preferRelativeResize="0"/>
            <p:nvPr/>
          </p:nvPicPr>
          <p:blipFill>
            <a:blip r:embed="rId20">
              <a:alphaModFix/>
            </a:blip>
            <a:stretch>
              <a:fillRect/>
            </a:stretch>
          </p:blipFill>
          <p:spPr>
            <a:xfrm>
              <a:off x="3056799" y="2048915"/>
              <a:ext cx="457200" cy="514761"/>
            </a:xfrm>
            <a:prstGeom prst="rect">
              <a:avLst/>
            </a:prstGeom>
            <a:noFill/>
            <a:ln>
              <a:noFill/>
            </a:ln>
          </p:spPr>
        </p:pic>
        <p:pic>
          <p:nvPicPr>
            <p:cNvPr id="323" name="Google Shape;323;p47"/>
            <p:cNvPicPr preferRelativeResize="0"/>
            <p:nvPr/>
          </p:nvPicPr>
          <p:blipFill>
            <a:blip r:embed="rId21">
              <a:alphaModFix/>
            </a:blip>
            <a:stretch>
              <a:fillRect/>
            </a:stretch>
          </p:blipFill>
          <p:spPr>
            <a:xfrm>
              <a:off x="4078212" y="2077696"/>
              <a:ext cx="682547" cy="457200"/>
            </a:xfrm>
            <a:prstGeom prst="rect">
              <a:avLst/>
            </a:prstGeom>
            <a:noFill/>
            <a:ln>
              <a:noFill/>
            </a:ln>
          </p:spPr>
        </p:pic>
        <p:pic>
          <p:nvPicPr>
            <p:cNvPr id="324" name="Google Shape;324;p47"/>
            <p:cNvPicPr preferRelativeResize="0"/>
            <p:nvPr/>
          </p:nvPicPr>
          <p:blipFill>
            <a:blip r:embed="rId22">
              <a:alphaModFix/>
            </a:blip>
            <a:stretch>
              <a:fillRect/>
            </a:stretch>
          </p:blipFill>
          <p:spPr>
            <a:xfrm>
              <a:off x="5324972" y="2061150"/>
              <a:ext cx="457202" cy="490291"/>
            </a:xfrm>
            <a:prstGeom prst="rect">
              <a:avLst/>
            </a:prstGeom>
            <a:noFill/>
            <a:ln>
              <a:noFill/>
            </a:ln>
          </p:spPr>
        </p:pic>
        <p:pic>
          <p:nvPicPr>
            <p:cNvPr id="325" name="Google Shape;325;p47"/>
            <p:cNvPicPr preferRelativeResize="0"/>
            <p:nvPr/>
          </p:nvPicPr>
          <p:blipFill>
            <a:blip r:embed="rId23">
              <a:alphaModFix/>
            </a:blip>
            <a:stretch>
              <a:fillRect/>
            </a:stretch>
          </p:blipFill>
          <p:spPr>
            <a:xfrm>
              <a:off x="6346387" y="2101470"/>
              <a:ext cx="365760" cy="409652"/>
            </a:xfrm>
            <a:prstGeom prst="rect">
              <a:avLst/>
            </a:prstGeom>
            <a:noFill/>
            <a:ln>
              <a:noFill/>
            </a:ln>
          </p:spPr>
        </p:pic>
        <p:pic>
          <p:nvPicPr>
            <p:cNvPr id="326" name="Google Shape;326;p47"/>
            <p:cNvPicPr preferRelativeResize="0"/>
            <p:nvPr/>
          </p:nvPicPr>
          <p:blipFill>
            <a:blip r:embed="rId24">
              <a:alphaModFix/>
            </a:blip>
            <a:stretch>
              <a:fillRect/>
            </a:stretch>
          </p:blipFill>
          <p:spPr>
            <a:xfrm>
              <a:off x="7276360" y="2077696"/>
              <a:ext cx="577165" cy="457200"/>
            </a:xfrm>
            <a:prstGeom prst="rect">
              <a:avLst/>
            </a:prstGeom>
            <a:noFill/>
            <a:ln>
              <a:noFill/>
            </a:ln>
          </p:spPr>
        </p:pic>
        <p:pic>
          <p:nvPicPr>
            <p:cNvPr id="327" name="Google Shape;327;p47"/>
            <p:cNvPicPr preferRelativeResize="0"/>
            <p:nvPr/>
          </p:nvPicPr>
          <p:blipFill rotWithShape="1">
            <a:blip r:embed="rId25">
              <a:alphaModFix/>
            </a:blip>
            <a:srcRect l="12724" t="18600" r="17242" b="17391"/>
            <a:stretch/>
          </p:blipFill>
          <p:spPr>
            <a:xfrm>
              <a:off x="8417738" y="2109501"/>
              <a:ext cx="329184" cy="393590"/>
            </a:xfrm>
            <a:prstGeom prst="rect">
              <a:avLst/>
            </a:prstGeom>
            <a:noFill/>
            <a:ln>
              <a:noFill/>
            </a:ln>
          </p:spPr>
        </p:pic>
      </p:grpSp>
      <p:grpSp>
        <p:nvGrpSpPr>
          <p:cNvPr id="328" name="Google Shape;328;p47"/>
          <p:cNvGrpSpPr/>
          <p:nvPr/>
        </p:nvGrpSpPr>
        <p:grpSpPr>
          <a:xfrm>
            <a:off x="556774" y="2789071"/>
            <a:ext cx="8224342" cy="665684"/>
            <a:chOff x="556774" y="2749417"/>
            <a:chExt cx="8224342" cy="665684"/>
          </a:xfrm>
        </p:grpSpPr>
        <p:pic>
          <p:nvPicPr>
            <p:cNvPr id="329" name="Google Shape;329;p47"/>
            <p:cNvPicPr preferRelativeResize="0"/>
            <p:nvPr/>
          </p:nvPicPr>
          <p:blipFill>
            <a:blip r:embed="rId26">
              <a:alphaModFix/>
            </a:blip>
            <a:stretch>
              <a:fillRect/>
            </a:stretch>
          </p:blipFill>
          <p:spPr>
            <a:xfrm>
              <a:off x="556774" y="2834520"/>
              <a:ext cx="457199" cy="495478"/>
            </a:xfrm>
            <a:prstGeom prst="rect">
              <a:avLst/>
            </a:prstGeom>
            <a:noFill/>
            <a:ln>
              <a:noFill/>
            </a:ln>
          </p:spPr>
        </p:pic>
        <p:pic>
          <p:nvPicPr>
            <p:cNvPr id="330" name="Google Shape;330;p47"/>
            <p:cNvPicPr preferRelativeResize="0"/>
            <p:nvPr/>
          </p:nvPicPr>
          <p:blipFill>
            <a:blip r:embed="rId27">
              <a:alphaModFix/>
            </a:blip>
            <a:stretch>
              <a:fillRect/>
            </a:stretch>
          </p:blipFill>
          <p:spPr>
            <a:xfrm>
              <a:off x="1550263" y="2945099"/>
              <a:ext cx="713232" cy="274320"/>
            </a:xfrm>
            <a:prstGeom prst="rect">
              <a:avLst/>
            </a:prstGeom>
            <a:noFill/>
            <a:ln>
              <a:noFill/>
            </a:ln>
          </p:spPr>
        </p:pic>
        <p:pic>
          <p:nvPicPr>
            <p:cNvPr id="331" name="Google Shape;331;p47"/>
            <p:cNvPicPr preferRelativeResize="0"/>
            <p:nvPr/>
          </p:nvPicPr>
          <p:blipFill>
            <a:blip r:embed="rId28">
              <a:alphaModFix/>
            </a:blip>
            <a:stretch>
              <a:fillRect/>
            </a:stretch>
          </p:blipFill>
          <p:spPr>
            <a:xfrm>
              <a:off x="2799785" y="2891134"/>
              <a:ext cx="466345" cy="382249"/>
            </a:xfrm>
            <a:prstGeom prst="rect">
              <a:avLst/>
            </a:prstGeom>
            <a:noFill/>
            <a:ln>
              <a:noFill/>
            </a:ln>
          </p:spPr>
        </p:pic>
        <p:pic>
          <p:nvPicPr>
            <p:cNvPr id="332" name="Google Shape;332;p47"/>
            <p:cNvPicPr preferRelativeResize="0"/>
            <p:nvPr/>
          </p:nvPicPr>
          <p:blipFill rotWithShape="1">
            <a:blip r:embed="rId29">
              <a:alphaModFix/>
            </a:blip>
            <a:srcRect l="4317" t="24225" r="6301" b="25536"/>
            <a:stretch/>
          </p:blipFill>
          <p:spPr>
            <a:xfrm>
              <a:off x="3802420" y="2899379"/>
              <a:ext cx="1155801" cy="365761"/>
            </a:xfrm>
            <a:prstGeom prst="rect">
              <a:avLst/>
            </a:prstGeom>
            <a:noFill/>
            <a:ln>
              <a:noFill/>
            </a:ln>
          </p:spPr>
        </p:pic>
        <p:pic>
          <p:nvPicPr>
            <p:cNvPr id="333" name="Google Shape;333;p47"/>
            <p:cNvPicPr preferRelativeResize="0"/>
            <p:nvPr/>
          </p:nvPicPr>
          <p:blipFill>
            <a:blip r:embed="rId30">
              <a:alphaModFix/>
            </a:blip>
            <a:stretch>
              <a:fillRect/>
            </a:stretch>
          </p:blipFill>
          <p:spPr>
            <a:xfrm>
              <a:off x="5494511" y="2853659"/>
              <a:ext cx="457201" cy="457201"/>
            </a:xfrm>
            <a:prstGeom prst="rect">
              <a:avLst/>
            </a:prstGeom>
            <a:noFill/>
            <a:ln>
              <a:noFill/>
            </a:ln>
          </p:spPr>
        </p:pic>
        <p:pic>
          <p:nvPicPr>
            <p:cNvPr id="334" name="Google Shape;334;p47"/>
            <p:cNvPicPr preferRelativeResize="0"/>
            <p:nvPr/>
          </p:nvPicPr>
          <p:blipFill rotWithShape="1">
            <a:blip r:embed="rId31">
              <a:alphaModFix/>
            </a:blip>
            <a:srcRect l="30394" r="28447"/>
            <a:stretch/>
          </p:blipFill>
          <p:spPr>
            <a:xfrm>
              <a:off x="6488002" y="2749417"/>
              <a:ext cx="365760" cy="665684"/>
            </a:xfrm>
            <a:prstGeom prst="rect">
              <a:avLst/>
            </a:prstGeom>
            <a:noFill/>
            <a:ln>
              <a:noFill/>
            </a:ln>
          </p:spPr>
        </p:pic>
        <p:pic>
          <p:nvPicPr>
            <p:cNvPr id="335" name="Google Shape;335;p47"/>
            <p:cNvPicPr preferRelativeResize="0"/>
            <p:nvPr/>
          </p:nvPicPr>
          <p:blipFill>
            <a:blip r:embed="rId32">
              <a:alphaModFix/>
            </a:blip>
            <a:stretch>
              <a:fillRect/>
            </a:stretch>
          </p:blipFill>
          <p:spPr>
            <a:xfrm>
              <a:off x="7390053" y="2853659"/>
              <a:ext cx="457200" cy="457200"/>
            </a:xfrm>
            <a:prstGeom prst="rect">
              <a:avLst/>
            </a:prstGeom>
            <a:noFill/>
            <a:ln>
              <a:noFill/>
            </a:ln>
          </p:spPr>
        </p:pic>
        <p:pic>
          <p:nvPicPr>
            <p:cNvPr id="336" name="Google Shape;336;p47"/>
            <p:cNvPicPr preferRelativeResize="0"/>
            <p:nvPr/>
          </p:nvPicPr>
          <p:blipFill>
            <a:blip r:embed="rId33">
              <a:alphaModFix/>
            </a:blip>
            <a:stretch>
              <a:fillRect/>
            </a:stretch>
          </p:blipFill>
          <p:spPr>
            <a:xfrm>
              <a:off x="8383543" y="2883472"/>
              <a:ext cx="397573" cy="397573"/>
            </a:xfrm>
            <a:prstGeom prst="rect">
              <a:avLst/>
            </a:prstGeom>
            <a:noFill/>
            <a:ln>
              <a:noFill/>
            </a:ln>
          </p:spPr>
        </p:pic>
      </p:grpSp>
      <p:grpSp>
        <p:nvGrpSpPr>
          <p:cNvPr id="337" name="Google Shape;337;p47"/>
          <p:cNvGrpSpPr/>
          <p:nvPr/>
        </p:nvGrpSpPr>
        <p:grpSpPr>
          <a:xfrm>
            <a:off x="602493" y="4402115"/>
            <a:ext cx="8132228" cy="457201"/>
            <a:chOff x="602493" y="4402115"/>
            <a:chExt cx="8132228" cy="457201"/>
          </a:xfrm>
        </p:grpSpPr>
        <p:pic>
          <p:nvPicPr>
            <p:cNvPr id="338" name="Google Shape;338;p47"/>
            <p:cNvPicPr preferRelativeResize="0"/>
            <p:nvPr/>
          </p:nvPicPr>
          <p:blipFill>
            <a:blip r:embed="rId34">
              <a:alphaModFix/>
            </a:blip>
            <a:stretch>
              <a:fillRect/>
            </a:stretch>
          </p:blipFill>
          <p:spPr>
            <a:xfrm>
              <a:off x="602493" y="4429548"/>
              <a:ext cx="365761" cy="402335"/>
            </a:xfrm>
            <a:prstGeom prst="rect">
              <a:avLst/>
            </a:prstGeom>
            <a:noFill/>
            <a:ln>
              <a:noFill/>
            </a:ln>
          </p:spPr>
        </p:pic>
        <p:pic>
          <p:nvPicPr>
            <p:cNvPr id="339" name="Google Shape;339;p47"/>
            <p:cNvPicPr preferRelativeResize="0"/>
            <p:nvPr/>
          </p:nvPicPr>
          <p:blipFill>
            <a:blip r:embed="rId35">
              <a:alphaModFix/>
            </a:blip>
            <a:stretch>
              <a:fillRect/>
            </a:stretch>
          </p:blipFill>
          <p:spPr>
            <a:xfrm>
              <a:off x="2212955" y="4470696"/>
              <a:ext cx="1062532" cy="320040"/>
            </a:xfrm>
            <a:prstGeom prst="rect">
              <a:avLst/>
            </a:prstGeom>
            <a:noFill/>
            <a:ln>
              <a:noFill/>
            </a:ln>
          </p:spPr>
        </p:pic>
        <p:pic>
          <p:nvPicPr>
            <p:cNvPr id="340" name="Google Shape;340;p47"/>
            <p:cNvPicPr preferRelativeResize="0"/>
            <p:nvPr/>
          </p:nvPicPr>
          <p:blipFill rotWithShape="1">
            <a:blip r:embed="rId35">
              <a:alphaModFix/>
            </a:blip>
            <a:srcRect r="68467"/>
            <a:stretch/>
          </p:blipFill>
          <p:spPr>
            <a:xfrm>
              <a:off x="1423079" y="4470703"/>
              <a:ext cx="335050" cy="320025"/>
            </a:xfrm>
            <a:prstGeom prst="rect">
              <a:avLst/>
            </a:prstGeom>
            <a:noFill/>
            <a:ln>
              <a:noFill/>
            </a:ln>
          </p:spPr>
        </p:pic>
        <p:pic>
          <p:nvPicPr>
            <p:cNvPr id="341" name="Google Shape;341;p47"/>
            <p:cNvPicPr preferRelativeResize="0"/>
            <p:nvPr/>
          </p:nvPicPr>
          <p:blipFill>
            <a:blip r:embed="rId36">
              <a:alphaModFix/>
            </a:blip>
            <a:stretch>
              <a:fillRect/>
            </a:stretch>
          </p:blipFill>
          <p:spPr>
            <a:xfrm>
              <a:off x="3730312" y="4402115"/>
              <a:ext cx="457201" cy="457201"/>
            </a:xfrm>
            <a:prstGeom prst="rect">
              <a:avLst/>
            </a:prstGeom>
            <a:noFill/>
            <a:ln>
              <a:noFill/>
            </a:ln>
          </p:spPr>
        </p:pic>
        <p:pic>
          <p:nvPicPr>
            <p:cNvPr id="342" name="Google Shape;342;p47"/>
            <p:cNvPicPr preferRelativeResize="0"/>
            <p:nvPr/>
          </p:nvPicPr>
          <p:blipFill>
            <a:blip r:embed="rId37">
              <a:alphaModFix/>
            </a:blip>
            <a:stretch>
              <a:fillRect/>
            </a:stretch>
          </p:blipFill>
          <p:spPr>
            <a:xfrm>
              <a:off x="4642338" y="4409289"/>
              <a:ext cx="969264" cy="442854"/>
            </a:xfrm>
            <a:prstGeom prst="rect">
              <a:avLst/>
            </a:prstGeom>
            <a:noFill/>
            <a:ln>
              <a:noFill/>
            </a:ln>
          </p:spPr>
        </p:pic>
        <p:pic>
          <p:nvPicPr>
            <p:cNvPr id="343" name="Google Shape;343;p47"/>
            <p:cNvPicPr preferRelativeResize="0"/>
            <p:nvPr/>
          </p:nvPicPr>
          <p:blipFill>
            <a:blip r:embed="rId38">
              <a:alphaModFix/>
            </a:blip>
            <a:stretch>
              <a:fillRect/>
            </a:stretch>
          </p:blipFill>
          <p:spPr>
            <a:xfrm>
              <a:off x="6066428" y="4509291"/>
              <a:ext cx="944826" cy="242850"/>
            </a:xfrm>
            <a:prstGeom prst="rect">
              <a:avLst/>
            </a:prstGeom>
            <a:noFill/>
            <a:ln>
              <a:noFill/>
            </a:ln>
          </p:spPr>
        </p:pic>
        <p:pic>
          <p:nvPicPr>
            <p:cNvPr id="344" name="Google Shape;344;p47"/>
            <p:cNvPicPr preferRelativeResize="0"/>
            <p:nvPr/>
          </p:nvPicPr>
          <p:blipFill rotWithShape="1">
            <a:blip r:embed="rId39">
              <a:alphaModFix/>
            </a:blip>
            <a:srcRect l="13598" t="18737" r="19047" b="29614"/>
            <a:stretch/>
          </p:blipFill>
          <p:spPr>
            <a:xfrm>
              <a:off x="7466079" y="4447836"/>
              <a:ext cx="365760" cy="365759"/>
            </a:xfrm>
            <a:prstGeom prst="rect">
              <a:avLst/>
            </a:prstGeom>
            <a:noFill/>
            <a:ln>
              <a:noFill/>
            </a:ln>
          </p:spPr>
        </p:pic>
        <p:pic>
          <p:nvPicPr>
            <p:cNvPr id="345" name="Google Shape;345;p47"/>
            <p:cNvPicPr preferRelativeResize="0"/>
            <p:nvPr/>
          </p:nvPicPr>
          <p:blipFill rotWithShape="1">
            <a:blip r:embed="rId40">
              <a:alphaModFix/>
            </a:blip>
            <a:srcRect l="15102" t="23674" r="17082" b="23915"/>
            <a:stretch/>
          </p:blipFill>
          <p:spPr>
            <a:xfrm>
              <a:off x="8286665" y="4406687"/>
              <a:ext cx="448056" cy="448056"/>
            </a:xfrm>
            <a:prstGeom prst="rect">
              <a:avLst/>
            </a:prstGeom>
            <a:noFill/>
            <a:ln>
              <a:noFill/>
            </a:ln>
          </p:spPr>
        </p:pic>
      </p:grpSp>
      <p:sp>
        <p:nvSpPr>
          <p:cNvPr id="346" name="Google Shape;346;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Concurrency Patterns in Go</a:t>
            </a:r>
            <a:endParaRPr dirty="0"/>
          </a:p>
        </p:txBody>
      </p:sp>
      <p:sp>
        <p:nvSpPr>
          <p:cNvPr id="194" name="Google Shape;194;p35"/>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E"/>
              </a:buClr>
              <a:buSzPts val="1200"/>
              <a:buChar char="●"/>
            </a:pPr>
            <a:r>
              <a:rPr lang="en-US" dirty="0">
                <a:solidFill>
                  <a:schemeClr val="tx1">
                    <a:lumMod val="50000"/>
                  </a:schemeClr>
                </a:solidFill>
                <a:highlight>
                  <a:srgbClr val="FFFFFF"/>
                </a:highlight>
              </a:rPr>
              <a:t>Error handling</a:t>
            </a:r>
          </a:p>
          <a:p>
            <a:pPr lvl="1" indent="-304800">
              <a:spcBef>
                <a:spcPts val="0"/>
              </a:spcBef>
              <a:buClr>
                <a:srgbClr val="24292E"/>
              </a:buClr>
              <a:buSzPts val="1200"/>
              <a:buChar char="●"/>
            </a:pPr>
            <a:endParaRPr lang="en-US" sz="1300" dirty="0">
              <a:solidFill>
                <a:schemeClr val="tx1">
                  <a:lumMod val="50000"/>
                </a:schemeClr>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300" dirty="0">
                <a:solidFill>
                  <a:schemeClr val="tx1">
                    <a:lumMod val="50000"/>
                  </a:schemeClr>
                </a:solidFill>
                <a:highlight>
                  <a:srgbClr val="FFFFFF"/>
                </a:highlight>
              </a:rPr>
              <a:t>If errors encountered in concurrent process, can send info as part of a struct</a:t>
            </a:r>
          </a:p>
          <a:p>
            <a:pPr lvl="1" indent="-304800">
              <a:spcBef>
                <a:spcPts val="0"/>
              </a:spcBef>
              <a:buClr>
                <a:srgbClr val="24292E"/>
              </a:buClr>
              <a:buSzPts val="1200"/>
              <a:buFont typeface="Courier New" panose="02070309020205020404" pitchFamily="49" charset="0"/>
              <a:buChar char="o"/>
            </a:pPr>
            <a:endParaRPr lang="en-US" sz="1300" dirty="0">
              <a:solidFill>
                <a:schemeClr val="tx1">
                  <a:lumMod val="50000"/>
                </a:schemeClr>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300" dirty="0">
                <a:solidFill>
                  <a:schemeClr val="tx1">
                    <a:lumMod val="50000"/>
                  </a:schemeClr>
                </a:solidFill>
                <a:highlight>
                  <a:srgbClr val="FFFFFF"/>
                </a:highlight>
              </a:rPr>
              <a:t>Rather than goroutine trying to print or handle error with limited context…</a:t>
            </a:r>
          </a:p>
          <a:p>
            <a:pPr lvl="1" indent="-304800">
              <a:spcBef>
                <a:spcPts val="0"/>
              </a:spcBef>
              <a:buClr>
                <a:srgbClr val="24292E"/>
              </a:buClr>
              <a:buSzPts val="1200"/>
              <a:buFont typeface="Courier New" panose="02070309020205020404" pitchFamily="49" charset="0"/>
              <a:buChar char="o"/>
            </a:pPr>
            <a:endParaRPr lang="en-US" sz="1300" dirty="0">
              <a:solidFill>
                <a:schemeClr val="tx1">
                  <a:lumMod val="50000"/>
                </a:schemeClr>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300" dirty="0">
                <a:solidFill>
                  <a:schemeClr val="tx1">
                    <a:lumMod val="50000"/>
                  </a:schemeClr>
                </a:solidFill>
                <a:highlight>
                  <a:srgbClr val="FFFFFF"/>
                </a:highlight>
              </a:rPr>
              <a:t>Can pass error to parts of the code that are in better position to interrogate and manage/handle</a:t>
            </a:r>
          </a:p>
        </p:txBody>
      </p:sp>
    </p:spTree>
    <p:extLst>
      <p:ext uri="{BB962C8B-B14F-4D97-AF65-F5344CB8AC3E}">
        <p14:creationId xmlns:p14="http://schemas.microsoft.com/office/powerpoint/2010/main" val="339616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Concurrency Patterns in Go</a:t>
            </a:r>
            <a:endParaRPr dirty="0"/>
          </a:p>
        </p:txBody>
      </p:sp>
      <p:sp>
        <p:nvSpPr>
          <p:cNvPr id="194" name="Google Shape;194;p35"/>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E"/>
              </a:buClr>
              <a:buSzPts val="1200"/>
              <a:buChar char="●"/>
            </a:pPr>
            <a:r>
              <a:rPr lang="en-US" dirty="0">
                <a:solidFill>
                  <a:schemeClr val="tx1">
                    <a:lumMod val="50000"/>
                  </a:schemeClr>
                </a:solidFill>
                <a:highlight>
                  <a:srgbClr val="FFFFFF"/>
                </a:highlight>
              </a:rPr>
              <a:t>Pipelines</a:t>
            </a:r>
          </a:p>
          <a:p>
            <a:pPr lvl="1" indent="-304800">
              <a:spcBef>
                <a:spcPts val="0"/>
              </a:spcBef>
              <a:buClr>
                <a:srgbClr val="24292E"/>
              </a:buClr>
              <a:buSzPts val="1200"/>
              <a:buChar char="●"/>
            </a:pPr>
            <a:endParaRPr lang="en-US" sz="1300" dirty="0">
              <a:solidFill>
                <a:schemeClr val="tx1">
                  <a:lumMod val="50000"/>
                </a:schemeClr>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300" dirty="0">
                <a:solidFill>
                  <a:schemeClr val="tx1">
                    <a:lumMod val="50000"/>
                  </a:schemeClr>
                </a:solidFill>
                <a:highlight>
                  <a:srgbClr val="FFFFFF"/>
                </a:highlight>
              </a:rPr>
              <a:t>Using concurrency primitives, data can be passed (using channels) through a series of “phases”</a:t>
            </a:r>
          </a:p>
          <a:p>
            <a:pPr lvl="1" indent="-304800">
              <a:spcBef>
                <a:spcPts val="0"/>
              </a:spcBef>
              <a:buClr>
                <a:srgbClr val="24292E"/>
              </a:buClr>
              <a:buSzPts val="1200"/>
              <a:buFont typeface="Courier New" panose="02070309020205020404" pitchFamily="49" charset="0"/>
              <a:buChar char="o"/>
            </a:pPr>
            <a:endParaRPr lang="en-US" sz="1300" dirty="0">
              <a:solidFill>
                <a:schemeClr val="tx1">
                  <a:lumMod val="50000"/>
                </a:schemeClr>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300" dirty="0">
                <a:solidFill>
                  <a:schemeClr val="tx1">
                    <a:lumMod val="50000"/>
                  </a:schemeClr>
                </a:solidFill>
                <a:highlight>
                  <a:srgbClr val="FFFFFF"/>
                </a:highlight>
              </a:rPr>
              <a:t>At each “phase”, transformation logic or processing can be applied</a:t>
            </a:r>
          </a:p>
          <a:p>
            <a:pPr lvl="1" indent="-304800">
              <a:spcBef>
                <a:spcPts val="0"/>
              </a:spcBef>
              <a:buClr>
                <a:srgbClr val="24292E"/>
              </a:buClr>
              <a:buSzPts val="1200"/>
              <a:buFont typeface="Courier New" panose="02070309020205020404" pitchFamily="49" charset="0"/>
              <a:buChar char="o"/>
            </a:pPr>
            <a:endParaRPr lang="en-US" sz="1300" dirty="0">
              <a:solidFill>
                <a:schemeClr val="tx1">
                  <a:lumMod val="50000"/>
                </a:schemeClr>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300" dirty="0">
                <a:solidFill>
                  <a:schemeClr val="tx1">
                    <a:lumMod val="50000"/>
                  </a:schemeClr>
                </a:solidFill>
                <a:highlight>
                  <a:srgbClr val="FFFFFF"/>
                </a:highlight>
              </a:rPr>
              <a:t>Output from the current “phase” gets piped into the next phase for additional processing</a:t>
            </a:r>
          </a:p>
          <a:p>
            <a:pPr lvl="1" indent="-304800">
              <a:spcBef>
                <a:spcPts val="0"/>
              </a:spcBef>
              <a:buClr>
                <a:srgbClr val="24292E"/>
              </a:buClr>
              <a:buSzPts val="1200"/>
              <a:buFont typeface="Courier New" panose="02070309020205020404" pitchFamily="49" charset="0"/>
              <a:buChar char="o"/>
            </a:pPr>
            <a:endParaRPr lang="en-US" sz="1300" dirty="0">
              <a:solidFill>
                <a:schemeClr val="tx1">
                  <a:lumMod val="50000"/>
                </a:schemeClr>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300" dirty="0">
                <a:solidFill>
                  <a:schemeClr val="tx1">
                    <a:lumMod val="50000"/>
                  </a:schemeClr>
                </a:solidFill>
                <a:highlight>
                  <a:srgbClr val="FFFFFF"/>
                </a:highlight>
              </a:rPr>
              <a:t>Enables engineers to build a series of processing that combines sets of utility steps in different ways based on requirements</a:t>
            </a:r>
          </a:p>
        </p:txBody>
      </p:sp>
    </p:spTree>
    <p:extLst>
      <p:ext uri="{BB962C8B-B14F-4D97-AF65-F5344CB8AC3E}">
        <p14:creationId xmlns:p14="http://schemas.microsoft.com/office/powerpoint/2010/main" val="269640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dirty="0"/>
              <a:t>Demo</a:t>
            </a: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52</a:t>
            </a:fld>
            <a:endParaRPr lang="en-US"/>
          </a:p>
        </p:txBody>
      </p:sp>
    </p:spTree>
    <p:extLst>
      <p:ext uri="{BB962C8B-B14F-4D97-AF65-F5344CB8AC3E}">
        <p14:creationId xmlns:p14="http://schemas.microsoft.com/office/powerpoint/2010/main" val="3429405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dirty="0"/>
              <a:t>Lab</a:t>
            </a: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53</a:t>
            </a:fld>
            <a:endParaRPr lang="en-US"/>
          </a:p>
        </p:txBody>
      </p:sp>
    </p:spTree>
    <p:extLst>
      <p:ext uri="{BB962C8B-B14F-4D97-AF65-F5344CB8AC3E}">
        <p14:creationId xmlns:p14="http://schemas.microsoft.com/office/powerpoint/2010/main" val="2681565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5" name="Title 4">
            <a:extLst>
              <a:ext uri="{FF2B5EF4-FFF2-40B4-BE49-F238E27FC236}">
                <a16:creationId xmlns:a16="http://schemas.microsoft.com/office/drawing/2014/main" id="{919B8F73-E54D-4498-A0D1-083CE26A2CBE}"/>
              </a:ext>
            </a:extLst>
          </p:cNvPr>
          <p:cNvSpPr>
            <a:spLocks noGrp="1"/>
          </p:cNvSpPr>
          <p:nvPr>
            <p:ph type="title"/>
          </p:nvPr>
        </p:nvSpPr>
        <p:spPr/>
        <p:txBody>
          <a:bodyPr/>
          <a:lstStyle/>
          <a:p>
            <a:r>
              <a:rPr lang="en-US" sz="2400" dirty="0"/>
              <a:t>Serverless Architectures</a:t>
            </a:r>
          </a:p>
        </p:txBody>
      </p:sp>
      <p:sp>
        <p:nvSpPr>
          <p:cNvPr id="378" name="Google Shape;378;p5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spTree>
    <p:extLst>
      <p:ext uri="{BB962C8B-B14F-4D97-AF65-F5344CB8AC3E}">
        <p14:creationId xmlns:p14="http://schemas.microsoft.com/office/powerpoint/2010/main" val="19568785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Serverless / Functions-as-a-Service (</a:t>
            </a:r>
            <a:r>
              <a:rPr lang="en-US" dirty="0" err="1">
                <a:latin typeface="Helvetica Neue"/>
                <a:ea typeface="Helvetica Neue"/>
                <a:cs typeface="Helvetica Neue"/>
                <a:sym typeface="Helvetica Neue"/>
              </a:rPr>
              <a:t>FaaS</a:t>
            </a:r>
            <a:r>
              <a:rPr lang="en-US" dirty="0">
                <a:latin typeface="Helvetica Neue"/>
                <a:ea typeface="Helvetica Neue"/>
                <a:cs typeface="Helvetica Neue"/>
                <a:sym typeface="Helvetica Neue"/>
              </a:rPr>
              <a: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33663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Represents a type of managed service provided by the CSP</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Cost structure is usually consumption-based (i.e., you only pay for what you use)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Supports many different coding paradigms (C#/.NET, NodeJS, Python, Go </a:t>
            </a:r>
            <a:r>
              <a:rPr lang="en-US" dirty="0">
                <a:sym typeface="Wingdings" panose="05000000000000000000" pitchFamily="2" charset="2"/>
              </a:rPr>
              <a:t>, </a:t>
            </a:r>
            <a:r>
              <a:rPr lang="en-US" dirty="0"/>
              <a:t>etc.)</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Typically, with Serverless (and PaaS), the consumer is only concerned with the application code and data – elements of the CSP’s “backbone” used to support are managed by the CSP</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Includes more sophisticated automated scaling capabilities – built for Internet scale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55</a:t>
            </a:fld>
            <a:endParaRPr/>
          </a:p>
        </p:txBody>
      </p:sp>
    </p:spTree>
    <p:extLst>
      <p:ext uri="{BB962C8B-B14F-4D97-AF65-F5344CB8AC3E}">
        <p14:creationId xmlns:p14="http://schemas.microsoft.com/office/powerpoint/2010/main" val="266370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AWS Lambda Using Go</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33663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Lambdas can be created in the AWS Management Console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Allows language selection and testing or can use a blueprint as a starting point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 in-browser IDE does not support Go which prevents editing in the Management Console</a:t>
            </a:r>
          </a:p>
          <a:p>
            <a:pPr marL="514350" indent="-285750">
              <a:spcBef>
                <a:spcPts val="0"/>
              </a:spcBef>
              <a:buClrTx/>
              <a:buSzPct val="100000"/>
              <a:buFont typeface="Arial" panose="020B0604020202020204" pitchFamily="34" charset="0"/>
              <a:buChar char="●"/>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56</a:t>
            </a:fld>
            <a:endParaRPr/>
          </a:p>
        </p:txBody>
      </p:sp>
    </p:spTree>
    <p:extLst>
      <p:ext uri="{BB962C8B-B14F-4D97-AF65-F5344CB8AC3E}">
        <p14:creationId xmlns:p14="http://schemas.microsoft.com/office/powerpoint/2010/main" val="79473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AWS Lambda Using Go</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33663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But we’re able to zip it up, push it to an S3 bucket, and then deploy from there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Likely a better development experience than the MC anyway</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In addition to the Lambda, you’ll want an API Gateway in place as well</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57</a:t>
            </a:fld>
            <a:endParaRPr/>
          </a:p>
        </p:txBody>
      </p:sp>
    </p:spTree>
    <p:extLst>
      <p:ext uri="{BB962C8B-B14F-4D97-AF65-F5344CB8AC3E}">
        <p14:creationId xmlns:p14="http://schemas.microsoft.com/office/powerpoint/2010/main" val="61673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AWS Lambda Using Go</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33663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This Gateway will provide an HTTP REST interface to the Lambda’s operations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 Gateway will be setup as a trigger (it’s one of Lambda’s standard triggers)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 Gateway includes internal components that can proxy to/from the Lambda</a:t>
            </a:r>
          </a:p>
          <a:p>
            <a:pPr marL="228600" indent="0">
              <a:spcBef>
                <a:spcPts val="0"/>
              </a:spcBef>
              <a:buClrTx/>
              <a:buSzPct val="100000"/>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58</a:t>
            </a:fld>
            <a:endParaRPr/>
          </a:p>
        </p:txBody>
      </p:sp>
    </p:spTree>
    <p:extLst>
      <p:ext uri="{BB962C8B-B14F-4D97-AF65-F5344CB8AC3E}">
        <p14:creationId xmlns:p14="http://schemas.microsoft.com/office/powerpoint/2010/main" val="364858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AWS Lambda Using Go</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33663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Go packages have been provided by AWS for coding the Lambda’s handler</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Provide several utility functions for managing function execution and results processing</a:t>
            </a:r>
          </a:p>
          <a:p>
            <a:pPr marL="228600" indent="0">
              <a:spcBef>
                <a:spcPts val="0"/>
              </a:spcBef>
              <a:buClrTx/>
              <a:buSzPct val="100000"/>
            </a:pPr>
            <a:endParaRPr lang="en-US" dirty="0"/>
          </a:p>
          <a:p>
            <a:pPr marL="514350" indent="-285750">
              <a:spcBef>
                <a:spcPts val="0"/>
              </a:spcBef>
              <a:buClrTx/>
              <a:buSzPct val="100000"/>
              <a:buFont typeface="Arial" panose="020B0604020202020204" pitchFamily="34" charset="0"/>
              <a:buChar char="●"/>
            </a:pPr>
            <a:endParaRPr lang="en-US" dirty="0"/>
          </a:p>
          <a:p>
            <a:pPr marL="228600" indent="0">
              <a:spcBef>
                <a:spcPts val="0"/>
              </a:spcBef>
              <a:buClrTx/>
              <a:buSzPct val="100000"/>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59</a:t>
            </a:fld>
            <a:endParaRPr/>
          </a:p>
        </p:txBody>
      </p:sp>
    </p:spTree>
    <p:extLst>
      <p:ext uri="{BB962C8B-B14F-4D97-AF65-F5344CB8AC3E}">
        <p14:creationId xmlns:p14="http://schemas.microsoft.com/office/powerpoint/2010/main" val="172380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8"/>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You experience our impact on a daily basis!</a:t>
            </a:r>
            <a:endParaRPr>
              <a:solidFill>
                <a:schemeClr val="dk1"/>
              </a:solidFill>
            </a:endParaRPr>
          </a:p>
        </p:txBody>
      </p:sp>
      <p:pic>
        <p:nvPicPr>
          <p:cNvPr id="352" name="Google Shape;352;p48"/>
          <p:cNvPicPr preferRelativeResize="0"/>
          <p:nvPr/>
        </p:nvPicPr>
        <p:blipFill rotWithShape="1">
          <a:blip r:embed="rId3">
            <a:alphaModFix/>
          </a:blip>
          <a:srcRect t="159" b="159"/>
          <a:stretch/>
        </p:blipFill>
        <p:spPr>
          <a:xfrm>
            <a:off x="3093132" y="2743626"/>
            <a:ext cx="3399588" cy="2258625"/>
          </a:xfrm>
          <a:prstGeom prst="rect">
            <a:avLst/>
          </a:prstGeom>
          <a:noFill/>
          <a:ln>
            <a:noFill/>
          </a:ln>
          <a:effectLst>
            <a:outerShdw blurRad="171450" dist="85725" dir="1200000" algn="bl" rotWithShape="0">
              <a:srgbClr val="000000">
                <a:alpha val="20000"/>
              </a:srgbClr>
            </a:outerShdw>
          </a:effectLst>
        </p:spPr>
      </p:pic>
      <p:pic>
        <p:nvPicPr>
          <p:cNvPr id="353" name="Google Shape;353;p48"/>
          <p:cNvPicPr preferRelativeResize="0"/>
          <p:nvPr/>
        </p:nvPicPr>
        <p:blipFill rotWithShape="1">
          <a:blip r:embed="rId4">
            <a:alphaModFix/>
          </a:blip>
          <a:srcRect/>
          <a:stretch/>
        </p:blipFill>
        <p:spPr>
          <a:xfrm>
            <a:off x="613700" y="1492849"/>
            <a:ext cx="3237473" cy="2157799"/>
          </a:xfrm>
          <a:prstGeom prst="rect">
            <a:avLst/>
          </a:prstGeom>
          <a:noFill/>
          <a:ln>
            <a:noFill/>
          </a:ln>
          <a:effectLst>
            <a:outerShdw blurRad="171450" dist="85725" dir="1200000" algn="bl" rotWithShape="0">
              <a:srgbClr val="000000">
                <a:alpha val="20000"/>
              </a:srgbClr>
            </a:outerShdw>
          </a:effectLst>
        </p:spPr>
      </p:pic>
      <p:pic>
        <p:nvPicPr>
          <p:cNvPr id="354" name="Google Shape;354;p48"/>
          <p:cNvPicPr preferRelativeResize="0"/>
          <p:nvPr/>
        </p:nvPicPr>
        <p:blipFill rotWithShape="1">
          <a:blip r:embed="rId5">
            <a:alphaModFix/>
          </a:blip>
          <a:srcRect/>
          <a:stretch/>
        </p:blipFill>
        <p:spPr>
          <a:xfrm>
            <a:off x="5488746" y="1295690"/>
            <a:ext cx="3065928" cy="2046430"/>
          </a:xfrm>
          <a:prstGeom prst="rect">
            <a:avLst/>
          </a:prstGeom>
          <a:noFill/>
          <a:ln>
            <a:noFill/>
          </a:ln>
          <a:effectLst>
            <a:outerShdw blurRad="171450" dist="85725" dir="1200000" algn="bl" rotWithShape="0">
              <a:srgbClr val="000000">
                <a:alpha val="20000"/>
              </a:srgbClr>
            </a:outerShdw>
          </a:effectLst>
        </p:spPr>
      </p:pic>
      <p:sp>
        <p:nvSpPr>
          <p:cNvPr id="355" name="Google Shape;355;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dirty="0"/>
              <a:t>Review Lambdas in AWS</a:t>
            </a: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60</a:t>
            </a:fld>
            <a:endParaRPr lang="en-US"/>
          </a:p>
        </p:txBody>
      </p:sp>
    </p:spTree>
    <p:extLst>
      <p:ext uri="{BB962C8B-B14F-4D97-AF65-F5344CB8AC3E}">
        <p14:creationId xmlns:p14="http://schemas.microsoft.com/office/powerpoint/2010/main" val="2809284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dirty="0"/>
              <a:t>Lab</a:t>
            </a: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61</a:t>
            </a:fld>
            <a:endParaRPr lang="en-US"/>
          </a:p>
        </p:txBody>
      </p:sp>
    </p:spTree>
    <p:extLst>
      <p:ext uri="{BB962C8B-B14F-4D97-AF65-F5344CB8AC3E}">
        <p14:creationId xmlns:p14="http://schemas.microsoft.com/office/powerpoint/2010/main" val="2976486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5" name="Title 4">
            <a:extLst>
              <a:ext uri="{FF2B5EF4-FFF2-40B4-BE49-F238E27FC236}">
                <a16:creationId xmlns:a16="http://schemas.microsoft.com/office/drawing/2014/main" id="{919B8F73-E54D-4498-A0D1-083CE26A2CBE}"/>
              </a:ext>
            </a:extLst>
          </p:cNvPr>
          <p:cNvSpPr>
            <a:spLocks noGrp="1"/>
          </p:cNvSpPr>
          <p:nvPr>
            <p:ph type="title"/>
          </p:nvPr>
        </p:nvSpPr>
        <p:spPr/>
        <p:txBody>
          <a:bodyPr/>
          <a:lstStyle/>
          <a:p>
            <a:r>
              <a:rPr lang="en-US" sz="2400" dirty="0"/>
              <a:t>Infrastructure-as-Code (</a:t>
            </a:r>
            <a:r>
              <a:rPr lang="en-US" sz="2400" dirty="0" err="1"/>
              <a:t>IaC</a:t>
            </a:r>
            <a:r>
              <a:rPr lang="en-US" sz="2400" dirty="0"/>
              <a:t>) Using Terraform</a:t>
            </a:r>
          </a:p>
        </p:txBody>
      </p:sp>
      <p:sp>
        <p:nvSpPr>
          <p:cNvPr id="378" name="Google Shape;378;p5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a:p>
        </p:txBody>
      </p:sp>
    </p:spTree>
    <p:extLst>
      <p:ext uri="{BB962C8B-B14F-4D97-AF65-F5344CB8AC3E}">
        <p14:creationId xmlns:p14="http://schemas.microsoft.com/office/powerpoint/2010/main" val="28029979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Terraform</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33663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While microservice components can be created manually in the AWS MC, it’s not ideal</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err="1"/>
              <a:t>IaC</a:t>
            </a:r>
            <a:r>
              <a:rPr lang="en-US" dirty="0"/>
              <a:t> (Infrastructure-as-Code) is a better alternative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Infrastructure code (like all other code) is code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Can be tested, versioned, put in source control, etc.</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Multiple options available for tooling to support</a:t>
            </a:r>
          </a:p>
          <a:p>
            <a:pPr marL="514350" indent="-285750">
              <a:spcBef>
                <a:spcPts val="0"/>
              </a:spcBef>
              <a:buClrTx/>
              <a:buSzPct val="100000"/>
              <a:buFont typeface="Arial" panose="020B0604020202020204" pitchFamily="34" charset="0"/>
              <a:buChar char="●"/>
            </a:pPr>
            <a:endParaRPr lang="en-US" dirty="0"/>
          </a:p>
          <a:p>
            <a:pPr marL="228600" indent="0">
              <a:spcBef>
                <a:spcPts val="0"/>
              </a:spcBef>
              <a:buClrTx/>
              <a:buSzPct val="100000"/>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63</a:t>
            </a:fld>
            <a:endParaRPr/>
          </a:p>
        </p:txBody>
      </p:sp>
    </p:spTree>
    <p:extLst>
      <p:ext uri="{BB962C8B-B14F-4D97-AF65-F5344CB8AC3E}">
        <p14:creationId xmlns:p14="http://schemas.microsoft.com/office/powerpoint/2010/main" val="44201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What is Terraform?</a:t>
            </a:r>
            <a:endParaRPr b="1">
              <a:latin typeface="Helvetica Neue"/>
              <a:ea typeface="Helvetica Neue"/>
              <a:cs typeface="Helvetica Neue"/>
              <a:sym typeface="Helvetica Neue"/>
            </a:endParaRPr>
          </a:p>
        </p:txBody>
      </p:sp>
      <p:sp>
        <p:nvSpPr>
          <p:cNvPr id="181" name="Google Shape;181;p29"/>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64</a:t>
            </a:fld>
            <a:endParaRPr/>
          </a:p>
        </p:txBody>
      </p:sp>
      <p:sp>
        <p:nvSpPr>
          <p:cNvPr id="182" name="Google Shape;182;p29"/>
          <p:cNvSpPr txBox="1"/>
          <p:nvPr/>
        </p:nvSpPr>
        <p:spPr>
          <a:xfrm>
            <a:off x="803988" y="1087475"/>
            <a:ext cx="7701000" cy="3274500"/>
          </a:xfrm>
          <a:prstGeom prst="rect">
            <a:avLst/>
          </a:prstGeom>
          <a:noFill/>
          <a:ln>
            <a:noFill/>
          </a:ln>
        </p:spPr>
        <p:txBody>
          <a:bodyPr spcFirstLastPara="1" wrap="square" lIns="68575" tIns="68575" rIns="68575" bIns="68575" anchor="t" anchorCtr="0">
            <a:noAutofit/>
          </a:bodyPr>
          <a:lstStyle/>
          <a:p>
            <a:pPr marL="342900" lvl="0" indent="-279400" algn="l" rtl="0">
              <a:lnSpc>
                <a:spcPct val="115000"/>
              </a:lnSpc>
              <a:spcBef>
                <a:spcPts val="0"/>
              </a:spcBef>
              <a:spcAft>
                <a:spcPts val="0"/>
              </a:spcAft>
              <a:buClr>
                <a:schemeClr val="dk1"/>
              </a:buClr>
              <a:buSzPts val="1800"/>
              <a:buFont typeface="Helvetica Neue Light"/>
              <a:buChar char="●"/>
            </a:pPr>
            <a:r>
              <a:rPr lang="en-US" sz="1800" dirty="0">
                <a:solidFill>
                  <a:schemeClr val="dk1"/>
                </a:solidFill>
                <a:latin typeface="Helvetica Neue Light"/>
                <a:ea typeface="Helvetica Neue Light"/>
                <a:cs typeface="Helvetica Neue Light"/>
                <a:sym typeface="Helvetica Neue Light"/>
              </a:rPr>
              <a:t>A form of “infrastructure as code”</a:t>
            </a:r>
            <a:endParaRPr sz="1800" dirty="0">
              <a:solidFill>
                <a:schemeClr val="dk1"/>
              </a:solidFill>
              <a:latin typeface="Helvetica Neue Light"/>
              <a:ea typeface="Helvetica Neue Light"/>
              <a:cs typeface="Helvetica Neue Light"/>
              <a:sym typeface="Helvetica Neue Light"/>
            </a:endParaRPr>
          </a:p>
          <a:p>
            <a:pPr marL="342900" lvl="0" indent="-279400" algn="l" rtl="0">
              <a:lnSpc>
                <a:spcPct val="115000"/>
              </a:lnSpc>
              <a:spcBef>
                <a:spcPts val="0"/>
              </a:spcBef>
              <a:spcAft>
                <a:spcPts val="0"/>
              </a:spcAft>
              <a:buClr>
                <a:schemeClr val="dk1"/>
              </a:buClr>
              <a:buSzPts val="1800"/>
              <a:buFont typeface="Helvetica Neue Light"/>
              <a:buChar char="●"/>
            </a:pPr>
            <a:r>
              <a:rPr lang="en-US" sz="1800" i="1" dirty="0">
                <a:solidFill>
                  <a:schemeClr val="dk1"/>
                </a:solidFill>
                <a:latin typeface="Helvetica Neue Light"/>
                <a:ea typeface="Helvetica Neue Light"/>
                <a:cs typeface="Helvetica Neue Light"/>
                <a:sym typeface="Helvetica Neue Light"/>
              </a:rPr>
              <a:t>Declarative</a:t>
            </a:r>
            <a:r>
              <a:rPr lang="en-US" sz="1800" dirty="0">
                <a:solidFill>
                  <a:schemeClr val="dk1"/>
                </a:solidFill>
                <a:latin typeface="Helvetica Neue Light"/>
                <a:ea typeface="Helvetica Neue Light"/>
                <a:cs typeface="Helvetica Neue Light"/>
                <a:sym typeface="Helvetica Neue Light"/>
              </a:rPr>
              <a:t> domain-specific language</a:t>
            </a:r>
            <a:endParaRPr sz="1800" dirty="0">
              <a:solidFill>
                <a:schemeClr val="dk1"/>
              </a:solidFill>
              <a:latin typeface="Helvetica Neue Light"/>
              <a:ea typeface="Helvetica Neue Light"/>
              <a:cs typeface="Helvetica Neue Light"/>
              <a:sym typeface="Helvetica Neue Light"/>
            </a:endParaRPr>
          </a:p>
          <a:p>
            <a:pPr marL="692150" lvl="1" indent="-285750" algn="l" rtl="0">
              <a:lnSpc>
                <a:spcPct val="115000"/>
              </a:lnSpc>
              <a:spcBef>
                <a:spcPts val="0"/>
              </a:spcBef>
              <a:spcAft>
                <a:spcPts val="0"/>
              </a:spcAft>
              <a:buClr>
                <a:schemeClr val="dk1"/>
              </a:buClr>
              <a:buSzPts val="1800"/>
              <a:buFont typeface="Courier New" panose="02070309020205020404" pitchFamily="49" charset="0"/>
              <a:buChar char="o"/>
            </a:pPr>
            <a:r>
              <a:rPr lang="en-US" sz="1800" dirty="0">
                <a:solidFill>
                  <a:schemeClr val="dk1"/>
                </a:solidFill>
                <a:latin typeface="Helvetica Neue Light"/>
                <a:ea typeface="Helvetica Neue Light"/>
                <a:cs typeface="Helvetica Neue Light"/>
                <a:sym typeface="Helvetica Neue Light"/>
              </a:rPr>
              <a:t>What is declarative?</a:t>
            </a:r>
            <a:endParaRPr sz="1800" dirty="0">
              <a:solidFill>
                <a:schemeClr val="dk1"/>
              </a:solidFill>
              <a:latin typeface="Helvetica Neue Light"/>
              <a:ea typeface="Helvetica Neue Light"/>
              <a:cs typeface="Helvetica Neue Light"/>
              <a:sym typeface="Helvetica Neue Light"/>
            </a:endParaRPr>
          </a:p>
          <a:p>
            <a:pPr marL="342900" lvl="0" indent="-279400" algn="l" rtl="0">
              <a:lnSpc>
                <a:spcPct val="115000"/>
              </a:lnSpc>
              <a:spcBef>
                <a:spcPts val="0"/>
              </a:spcBef>
              <a:spcAft>
                <a:spcPts val="0"/>
              </a:spcAft>
              <a:buClr>
                <a:schemeClr val="dk1"/>
              </a:buClr>
              <a:buSzPts val="1800"/>
              <a:buFont typeface="Helvetica Neue Light"/>
              <a:buChar char="●"/>
            </a:pPr>
            <a:r>
              <a:rPr lang="en-US" sz="1800" dirty="0">
                <a:solidFill>
                  <a:schemeClr val="dk1"/>
                </a:solidFill>
                <a:latin typeface="Helvetica Neue Light"/>
                <a:ea typeface="Helvetica Neue Light"/>
                <a:cs typeface="Helvetica Neue Light"/>
                <a:sym typeface="Helvetica Neue Light"/>
              </a:rPr>
              <a:t>Used to describe </a:t>
            </a:r>
            <a:r>
              <a:rPr lang="en-US" sz="1800" i="1" dirty="0">
                <a:solidFill>
                  <a:schemeClr val="dk1"/>
                </a:solidFill>
                <a:latin typeface="Helvetica Neue Light"/>
                <a:ea typeface="Helvetica Neue Light"/>
                <a:cs typeface="Helvetica Neue Light"/>
                <a:sym typeface="Helvetica Neue Light"/>
              </a:rPr>
              <a:t>idempotent</a:t>
            </a:r>
            <a:r>
              <a:rPr lang="en-US" sz="1800" dirty="0">
                <a:solidFill>
                  <a:schemeClr val="dk1"/>
                </a:solidFill>
                <a:latin typeface="Helvetica Neue Light"/>
                <a:ea typeface="Helvetica Neue Light"/>
                <a:cs typeface="Helvetica Neue Light"/>
                <a:sym typeface="Helvetica Neue Light"/>
              </a:rPr>
              <a:t> resource configurations, typically in cloud infrastructure</a:t>
            </a:r>
            <a:endParaRPr sz="1800" dirty="0">
              <a:solidFill>
                <a:schemeClr val="dk1"/>
              </a:solidFill>
              <a:latin typeface="Helvetica Neue Light"/>
              <a:ea typeface="Helvetica Neue Light"/>
              <a:cs typeface="Helvetica Neue Light"/>
              <a:sym typeface="Helvetica Neue Light"/>
            </a:endParaRPr>
          </a:p>
          <a:p>
            <a:pPr marL="342900" lvl="0" indent="-279400" algn="l" rtl="0">
              <a:lnSpc>
                <a:spcPct val="115000"/>
              </a:lnSpc>
              <a:spcBef>
                <a:spcPts val="0"/>
              </a:spcBef>
              <a:spcAft>
                <a:spcPts val="0"/>
              </a:spcAft>
              <a:buClr>
                <a:schemeClr val="dk1"/>
              </a:buClr>
              <a:buSzPts val="1800"/>
              <a:buFont typeface="Lato"/>
              <a:buChar char="●"/>
            </a:pPr>
            <a:r>
              <a:rPr lang="en-US" sz="1800" dirty="0">
                <a:solidFill>
                  <a:schemeClr val="dk1"/>
                </a:solidFill>
                <a:latin typeface="Helvetica Neue Light"/>
                <a:ea typeface="Helvetica Neue Light"/>
                <a:cs typeface="Helvetica Neue Light"/>
                <a:sym typeface="Helvetica Neue Light"/>
              </a:rPr>
              <a:t>According to </a:t>
            </a:r>
            <a:r>
              <a:rPr lang="en-US" sz="1800" dirty="0" err="1">
                <a:solidFill>
                  <a:schemeClr val="dk1"/>
                </a:solidFill>
                <a:latin typeface="Helvetica Neue Light"/>
                <a:ea typeface="Helvetica Neue Light"/>
                <a:cs typeface="Helvetica Neue Light"/>
                <a:sym typeface="Helvetica Neue Light"/>
              </a:rPr>
              <a:t>Hashicorp</a:t>
            </a:r>
            <a:r>
              <a:rPr lang="en-US" sz="1800" dirty="0">
                <a:solidFill>
                  <a:schemeClr val="dk1"/>
                </a:solidFill>
                <a:latin typeface="Helvetica Neue Light"/>
                <a:ea typeface="Helvetica Neue Light"/>
                <a:cs typeface="Helvetica Neue Light"/>
                <a:sym typeface="Helvetica Neue Light"/>
              </a:rPr>
              <a:t>:</a:t>
            </a:r>
            <a:endParaRPr sz="1800" dirty="0">
              <a:solidFill>
                <a:schemeClr val="dk1"/>
              </a:solidFill>
              <a:latin typeface="Helvetica Neue Light"/>
              <a:ea typeface="Helvetica Neue Light"/>
              <a:cs typeface="Helvetica Neue Light"/>
              <a:sym typeface="Helvetica Neue Light"/>
            </a:endParaRPr>
          </a:p>
          <a:p>
            <a:pPr marL="685800" lvl="1" indent="-234950" algn="l" rtl="0">
              <a:lnSpc>
                <a:spcPct val="115000"/>
              </a:lnSpc>
              <a:spcBef>
                <a:spcPts val="0"/>
              </a:spcBef>
              <a:spcAft>
                <a:spcPts val="0"/>
              </a:spcAft>
              <a:buClr>
                <a:schemeClr val="dk1"/>
              </a:buClr>
              <a:buSzPts val="1100"/>
              <a:buFont typeface="Lato"/>
              <a:buChar char="○"/>
            </a:pPr>
            <a:r>
              <a:rPr lang="en-US" sz="1800" i="1" dirty="0">
                <a:solidFill>
                  <a:srgbClr val="999999"/>
                </a:solidFill>
                <a:latin typeface="Helvetica Neue Light"/>
                <a:ea typeface="Helvetica Neue Light"/>
                <a:cs typeface="Helvetica Neue Light"/>
                <a:sym typeface="Helvetica Neue Light"/>
              </a:rPr>
              <a:t>Terraform enables you to safely and predictably create, change, and improve infrastructure. It is an open-source tool that codifies APIs into declarative configuration files that can be shared amongst team members, treated as code, edited, reviewed, and versioned</a:t>
            </a:r>
            <a:endParaRPr sz="1700" dirty="0">
              <a:solidFill>
                <a:schemeClr val="dk1"/>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sz="1800" dirty="0">
              <a:solidFill>
                <a:schemeClr val="dk1"/>
              </a:solidFill>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What is Terraform? (cont’d)</a:t>
            </a:r>
            <a:endParaRPr b="1">
              <a:latin typeface="Helvetica Neue"/>
              <a:ea typeface="Helvetica Neue"/>
              <a:cs typeface="Helvetica Neue"/>
              <a:sym typeface="Helvetica Neue"/>
            </a:endParaRPr>
          </a:p>
        </p:txBody>
      </p:sp>
      <p:sp>
        <p:nvSpPr>
          <p:cNvPr id="188" name="Google Shape;188;p30"/>
          <p:cNvSpPr txBox="1">
            <a:spLocks noGrp="1"/>
          </p:cNvSpPr>
          <p:nvPr>
            <p:ph type="subTitle" idx="1"/>
          </p:nvPr>
        </p:nvSpPr>
        <p:spPr>
          <a:prstGeom prst="rect">
            <a:avLst/>
          </a:prstGeom>
          <a:noFill/>
          <a:ln>
            <a:noFill/>
          </a:ln>
        </p:spPr>
        <p:txBody>
          <a:bodyPr spcFirstLastPara="1" wrap="square" lIns="67500" tIns="35100" rIns="68575" bIns="34275" anchor="t" anchorCtr="0">
            <a:noAutofit/>
          </a:bodyPr>
          <a:lstStyle/>
          <a:p>
            <a:pPr marL="342900" lvl="0" indent="0" algn="l" rtl="0">
              <a:lnSpc>
                <a:spcPct val="115000"/>
              </a:lnSpc>
              <a:spcBef>
                <a:spcPts val="0"/>
              </a:spcBef>
              <a:spcAft>
                <a:spcPts val="0"/>
              </a:spcAft>
              <a:buNone/>
            </a:pPr>
            <a:endParaRPr sz="1800" i="1">
              <a:solidFill>
                <a:srgbClr val="999999"/>
              </a:solidFill>
            </a:endParaRPr>
          </a:p>
          <a:p>
            <a:pPr marL="0" lvl="0" indent="0" algn="l" rtl="0">
              <a:lnSpc>
                <a:spcPct val="90000"/>
              </a:lnSpc>
              <a:spcBef>
                <a:spcPts val="0"/>
              </a:spcBef>
              <a:spcAft>
                <a:spcPts val="0"/>
              </a:spcAft>
              <a:buNone/>
            </a:pPr>
            <a:endParaRPr>
              <a:solidFill>
                <a:srgbClr val="000000"/>
              </a:solidFill>
            </a:endParaRPr>
          </a:p>
        </p:txBody>
      </p:sp>
      <p:sp>
        <p:nvSpPr>
          <p:cNvPr id="189" name="Google Shape;189;p30"/>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65</a:t>
            </a:fld>
            <a:endParaRPr/>
          </a:p>
        </p:txBody>
      </p:sp>
      <p:sp>
        <p:nvSpPr>
          <p:cNvPr id="190" name="Google Shape;190;p30"/>
          <p:cNvSpPr txBox="1"/>
          <p:nvPr/>
        </p:nvSpPr>
        <p:spPr>
          <a:xfrm>
            <a:off x="301200" y="1135275"/>
            <a:ext cx="6904200" cy="3521700"/>
          </a:xfrm>
          <a:prstGeom prst="rect">
            <a:avLst/>
          </a:prstGeom>
          <a:noFill/>
          <a:ln>
            <a:noFill/>
          </a:ln>
        </p:spPr>
        <p:txBody>
          <a:bodyPr spcFirstLastPara="1" wrap="square" lIns="68575" tIns="68575" rIns="68575" bIns="68575" anchor="t" anchorCtr="0">
            <a:noAutofit/>
          </a:bodyPr>
          <a:lstStyle/>
          <a:p>
            <a:pPr marL="342900" lvl="0" indent="-279400" algn="l" rtl="0">
              <a:lnSpc>
                <a:spcPct val="90000"/>
              </a:lnSpc>
              <a:spcBef>
                <a:spcPts val="0"/>
              </a:spcBef>
              <a:spcAft>
                <a:spcPts val="0"/>
              </a:spcAft>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Open source CLI tool for </a:t>
            </a:r>
            <a:r>
              <a:rPr lang="en-US" sz="1800" i="1" dirty="0">
                <a:solidFill>
                  <a:srgbClr val="3F3F3F"/>
                </a:solidFill>
                <a:latin typeface="Helvetica Neue Light"/>
                <a:ea typeface="Helvetica Neue Light"/>
                <a:cs typeface="Helvetica Neue Light"/>
                <a:sym typeface="Helvetica Neue Light"/>
              </a:rPr>
              <a:t>infrastructure automation</a:t>
            </a:r>
            <a:endParaRPr sz="1800" i="1" dirty="0">
              <a:solidFill>
                <a:srgbClr val="3F3F3F"/>
              </a:solidFill>
              <a:latin typeface="Helvetica Neue Light"/>
              <a:ea typeface="Helvetica Neue Light"/>
              <a:cs typeface="Helvetica Neue Light"/>
              <a:sym typeface="Helvetica Neue Light"/>
            </a:endParaRPr>
          </a:p>
          <a:p>
            <a:pPr marL="342900" lvl="0" indent="-279400" algn="l" rtl="0">
              <a:lnSpc>
                <a:spcPct val="90000"/>
              </a:lnSpc>
              <a:spcBef>
                <a:spcPts val="0"/>
              </a:spcBef>
              <a:spcAft>
                <a:spcPts val="0"/>
              </a:spcAft>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Utilizes plugin architecture</a:t>
            </a:r>
            <a:endParaRPr sz="1800" dirty="0">
              <a:solidFill>
                <a:srgbClr val="3F3F3F"/>
              </a:solidFill>
              <a:latin typeface="Helvetica Neue Light"/>
              <a:ea typeface="Helvetica Neue Light"/>
              <a:cs typeface="Helvetica Neue Light"/>
              <a:sym typeface="Helvetica Neue Light"/>
            </a:endParaRPr>
          </a:p>
          <a:p>
            <a:pPr marL="685800" lvl="1" indent="-279400" algn="l" rtl="0">
              <a:lnSpc>
                <a:spcPct val="90000"/>
              </a:lnSpc>
              <a:spcBef>
                <a:spcPts val="0"/>
              </a:spcBef>
              <a:spcAft>
                <a:spcPts val="0"/>
              </a:spcAft>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Extensible to any environment, tool, or framework and works primarily by making API calls to those environments, tools, or frameworks</a:t>
            </a:r>
            <a:endParaRPr sz="1800" dirty="0">
              <a:solidFill>
                <a:srgbClr val="3F3F3F"/>
              </a:solidFill>
              <a:latin typeface="Helvetica Neue Light"/>
              <a:ea typeface="Helvetica Neue Light"/>
              <a:cs typeface="Helvetica Neue Light"/>
              <a:sym typeface="Helvetica Neue Light"/>
            </a:endParaRPr>
          </a:p>
          <a:p>
            <a:pPr marL="342900" lvl="0" indent="-279400" algn="l" rtl="0">
              <a:lnSpc>
                <a:spcPct val="90000"/>
              </a:lnSpc>
              <a:spcBef>
                <a:spcPts val="0"/>
              </a:spcBef>
              <a:spcAft>
                <a:spcPts val="0"/>
              </a:spcAft>
              <a:buClr>
                <a:srgbClr val="3F3F3F"/>
              </a:buClr>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Detects implicit dependencies between resources and automatically creates a dependency graph</a:t>
            </a:r>
            <a:endParaRPr sz="1800" dirty="0">
              <a:solidFill>
                <a:srgbClr val="3F3F3F"/>
              </a:solidFill>
              <a:latin typeface="Helvetica Neue Light"/>
              <a:ea typeface="Helvetica Neue Light"/>
              <a:cs typeface="Helvetica Neue Light"/>
              <a:sym typeface="Helvetica Neue Light"/>
            </a:endParaRPr>
          </a:p>
          <a:p>
            <a:pPr marL="342900" lvl="0" indent="-279400" algn="l" rtl="0">
              <a:lnSpc>
                <a:spcPct val="90000"/>
              </a:lnSpc>
              <a:spcBef>
                <a:spcPts val="0"/>
              </a:spcBef>
              <a:spcAft>
                <a:spcPts val="0"/>
              </a:spcAft>
              <a:buClr>
                <a:srgbClr val="3F3F3F"/>
              </a:buClr>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Builds in dependency order and automatically performs activities in parallel where possible</a:t>
            </a:r>
            <a:endParaRPr sz="1800" dirty="0">
              <a:solidFill>
                <a:srgbClr val="3F3F3F"/>
              </a:solidFill>
              <a:latin typeface="Helvetica Neue Light"/>
              <a:ea typeface="Helvetica Neue Light"/>
              <a:cs typeface="Helvetica Neue Light"/>
              <a:sym typeface="Helvetica Neue Light"/>
            </a:endParaRPr>
          </a:p>
          <a:p>
            <a:pPr marL="685800" lvl="1" indent="-279400" algn="l" rtl="0">
              <a:lnSpc>
                <a:spcPct val="90000"/>
              </a:lnSpc>
              <a:spcBef>
                <a:spcPts val="0"/>
              </a:spcBef>
              <a:spcAft>
                <a:spcPts val="0"/>
              </a:spcAft>
              <a:buClr>
                <a:srgbClr val="3F3F3F"/>
              </a:buClr>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...Sequentially for dependent resources</a:t>
            </a:r>
            <a:endParaRPr sz="1800" dirty="0">
              <a:solidFill>
                <a:srgbClr val="3F3F3F"/>
              </a:solidFill>
              <a:latin typeface="Helvetica Neue Light"/>
              <a:ea typeface="Helvetica Neue Light"/>
              <a:cs typeface="Helvetica Neue Light"/>
              <a:sym typeface="Helvetica Neue Light"/>
            </a:endParaRPr>
          </a:p>
        </p:txBody>
      </p:sp>
      <p:pic>
        <p:nvPicPr>
          <p:cNvPr id="191" name="Google Shape;191;p30"/>
          <p:cNvPicPr preferRelativeResize="0"/>
          <p:nvPr/>
        </p:nvPicPr>
        <p:blipFill>
          <a:blip r:embed="rId3">
            <a:alphaModFix/>
          </a:blip>
          <a:stretch>
            <a:fillRect/>
          </a:stretch>
        </p:blipFill>
        <p:spPr>
          <a:xfrm>
            <a:off x="7343100" y="1675519"/>
            <a:ext cx="1643269" cy="16260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Why Use Terraform?</a:t>
            </a:r>
            <a:endParaRPr b="1">
              <a:latin typeface="Helvetica Neue"/>
              <a:ea typeface="Helvetica Neue"/>
              <a:cs typeface="Helvetica Neue"/>
              <a:sym typeface="Helvetica Neue"/>
            </a:endParaRPr>
          </a:p>
        </p:txBody>
      </p:sp>
      <p:sp>
        <p:nvSpPr>
          <p:cNvPr id="197" name="Google Shape;197;p31"/>
          <p:cNvSpPr txBox="1">
            <a:spLocks noGrp="1"/>
          </p:cNvSpPr>
          <p:nvPr>
            <p:ph type="subTitle" idx="1"/>
          </p:nvPr>
        </p:nvSpPr>
        <p:spPr>
          <a:xfrm>
            <a:off x="613700" y="1392360"/>
            <a:ext cx="7625100" cy="3173100"/>
          </a:xfrm>
          <a:prstGeom prst="rect">
            <a:avLst/>
          </a:prstGeom>
          <a:noFill/>
          <a:ln>
            <a:noFill/>
          </a:ln>
        </p:spPr>
        <p:txBody>
          <a:bodyPr spcFirstLastPara="1" wrap="square" lIns="67500" tIns="35100" rIns="68575" bIns="34275" anchor="t" anchorCtr="0">
            <a:noAutofit/>
          </a:bodyPr>
          <a:lstStyle/>
          <a:p>
            <a:pPr marL="342900" lvl="0" indent="-279400" algn="l" rtl="0">
              <a:lnSpc>
                <a:spcPct val="115000"/>
              </a:lnSpc>
              <a:spcBef>
                <a:spcPts val="0"/>
              </a:spcBef>
              <a:spcAft>
                <a:spcPts val="0"/>
              </a:spcAft>
              <a:buClr>
                <a:srgbClr val="000000"/>
              </a:buClr>
              <a:buSzPts val="1800"/>
              <a:buFont typeface="Helvetica Neue Light"/>
              <a:buChar char="●"/>
            </a:pPr>
            <a:r>
              <a:rPr lang="en-US" dirty="0">
                <a:solidFill>
                  <a:srgbClr val="000000"/>
                </a:solidFill>
              </a:rPr>
              <a:t>Readable</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Repeatable</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Certainty (i.e., no confusion about what will happen)</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Standardized environments</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Provision quickly</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Disaster recovery </a:t>
            </a:r>
            <a:endParaRPr dirty="0">
              <a:solidFill>
                <a:srgbClr val="000000"/>
              </a:solidFill>
            </a:endParaRPr>
          </a:p>
        </p:txBody>
      </p:sp>
      <p:sp>
        <p:nvSpPr>
          <p:cNvPr id="198" name="Google Shape;198;p31"/>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dirty="0">
                <a:latin typeface="Helvetica Neue"/>
                <a:ea typeface="Helvetica Neue"/>
                <a:cs typeface="Helvetica Neue"/>
                <a:sym typeface="Helvetica Neue"/>
              </a:rPr>
              <a:t>What Does Terraform (HCL) Look Like?</a:t>
            </a:r>
            <a:endParaRPr b="1" dirty="0">
              <a:latin typeface="Helvetica Neue"/>
              <a:ea typeface="Helvetica Neue"/>
              <a:cs typeface="Helvetica Neue"/>
              <a:sym typeface="Helvetica Neue"/>
            </a:endParaRPr>
          </a:p>
        </p:txBody>
      </p:sp>
      <p:sp>
        <p:nvSpPr>
          <p:cNvPr id="204" name="Google Shape;204;p32"/>
          <p:cNvSpPr txBox="1">
            <a:spLocks noGrp="1"/>
          </p:cNvSpPr>
          <p:nvPr>
            <p:ph type="subTitle" idx="1"/>
          </p:nvPr>
        </p:nvSpPr>
        <p:spPr>
          <a:xfrm>
            <a:off x="623718" y="1392359"/>
            <a:ext cx="7625100" cy="31731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lnSpc>
                <a:spcPct val="90000"/>
              </a:lnSpc>
              <a:spcBef>
                <a:spcPts val="0"/>
              </a:spcBef>
              <a:spcAft>
                <a:spcPts val="0"/>
              </a:spcAft>
              <a:buNone/>
            </a:pPr>
            <a:r>
              <a:rPr lang="en-US" sz="2700" b="1" dirty="0">
                <a:solidFill>
                  <a:srgbClr val="FF9900"/>
                </a:solidFill>
                <a:latin typeface="Courier"/>
                <a:ea typeface="Courier"/>
                <a:cs typeface="Courier"/>
                <a:sym typeface="Courier"/>
              </a:rPr>
              <a:t>resource</a:t>
            </a:r>
            <a:r>
              <a:rPr lang="en-US" sz="2700" b="1" dirty="0">
                <a:solidFill>
                  <a:srgbClr val="FFFFFF"/>
                </a:solidFill>
                <a:latin typeface="Courier"/>
                <a:ea typeface="Courier"/>
                <a:cs typeface="Courier"/>
                <a:sym typeface="Courier"/>
              </a:rPr>
              <a:t> </a:t>
            </a:r>
            <a:r>
              <a:rPr lang="en-US" sz="2700" b="1" dirty="0">
                <a:solidFill>
                  <a:srgbClr val="6FA8DC"/>
                </a:solidFill>
                <a:latin typeface="Courier"/>
                <a:ea typeface="Courier"/>
                <a:cs typeface="Courier"/>
                <a:sym typeface="Courier"/>
              </a:rPr>
              <a:t>“</a:t>
            </a:r>
            <a:r>
              <a:rPr lang="en-US" sz="2700" b="1" dirty="0" err="1">
                <a:solidFill>
                  <a:srgbClr val="6FA8DC"/>
                </a:solidFill>
                <a:latin typeface="Courier"/>
                <a:ea typeface="Courier"/>
                <a:cs typeface="Courier"/>
                <a:sym typeface="Courier"/>
              </a:rPr>
              <a:t>aws_instance</a:t>
            </a:r>
            <a:r>
              <a:rPr lang="en-US" sz="2700" b="1" dirty="0">
                <a:solidFill>
                  <a:srgbClr val="6FA8DC"/>
                </a:solidFill>
                <a:latin typeface="Courier"/>
                <a:ea typeface="Courier"/>
                <a:cs typeface="Courier"/>
                <a:sym typeface="Courier"/>
              </a:rPr>
              <a:t>” “web”</a:t>
            </a:r>
            <a:r>
              <a:rPr lang="en-US" sz="2700" b="1" dirty="0">
                <a:solidFill>
                  <a:srgbClr val="FFFFFF"/>
                </a:solidFill>
                <a:latin typeface="Courier"/>
                <a:ea typeface="Courier"/>
                <a:cs typeface="Courier"/>
                <a:sym typeface="Courier"/>
              </a:rPr>
              <a:t> </a:t>
            </a:r>
            <a:r>
              <a:rPr lang="en-US" sz="2700" b="1" dirty="0">
                <a:solidFill>
                  <a:srgbClr val="C9DAF8"/>
                </a:solidFill>
                <a:latin typeface="Courier"/>
                <a:ea typeface="Courier"/>
                <a:cs typeface="Courier"/>
                <a:sym typeface="Courier"/>
              </a:rPr>
              <a:t>{</a:t>
            </a:r>
            <a:endParaRPr sz="2700"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C9DAF8"/>
                </a:solidFill>
                <a:latin typeface="Courier"/>
                <a:ea typeface="Courier"/>
                <a:cs typeface="Courier"/>
                <a:sym typeface="Courier"/>
              </a:rPr>
              <a:t>  </a:t>
            </a:r>
            <a:r>
              <a:rPr lang="en-US" sz="2700" b="1" dirty="0" err="1">
                <a:solidFill>
                  <a:srgbClr val="8E7CC3"/>
                </a:solidFill>
                <a:latin typeface="Courier"/>
                <a:ea typeface="Courier"/>
                <a:cs typeface="Courier"/>
                <a:sym typeface="Courier"/>
              </a:rPr>
              <a:t>ami</a:t>
            </a:r>
            <a:r>
              <a:rPr lang="en-US" sz="2700" b="1" dirty="0">
                <a:solidFill>
                  <a:srgbClr val="C9DAF8"/>
                </a:solidFill>
                <a:latin typeface="Courier"/>
                <a:ea typeface="Courier"/>
                <a:cs typeface="Courier"/>
                <a:sym typeface="Courier"/>
              </a:rPr>
              <a:t>           = </a:t>
            </a:r>
            <a:r>
              <a:rPr lang="en-US" sz="2700" b="1" dirty="0">
                <a:solidFill>
                  <a:srgbClr val="6AA84F"/>
                </a:solidFill>
                <a:latin typeface="Courier"/>
                <a:ea typeface="Courier"/>
                <a:cs typeface="Courier"/>
                <a:sym typeface="Courier"/>
              </a:rPr>
              <a:t>“ami-19827362728”</a:t>
            </a:r>
            <a:endParaRPr sz="2700" b="1" dirty="0">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C9DAF8"/>
                </a:solidFill>
                <a:latin typeface="Courier"/>
                <a:ea typeface="Courier"/>
                <a:cs typeface="Courier"/>
                <a:sym typeface="Courier"/>
              </a:rPr>
              <a:t>  </a:t>
            </a:r>
            <a:r>
              <a:rPr lang="en-US" sz="2700" b="1" dirty="0" err="1">
                <a:solidFill>
                  <a:srgbClr val="8E7CC3"/>
                </a:solidFill>
                <a:latin typeface="Courier"/>
                <a:ea typeface="Courier"/>
                <a:cs typeface="Courier"/>
                <a:sym typeface="Courier"/>
              </a:rPr>
              <a:t>instance_type</a:t>
            </a:r>
            <a:r>
              <a:rPr lang="en-US" sz="2700" b="1" dirty="0">
                <a:solidFill>
                  <a:srgbClr val="C9DAF8"/>
                </a:solidFill>
                <a:latin typeface="Courier"/>
                <a:ea typeface="Courier"/>
                <a:cs typeface="Courier"/>
                <a:sym typeface="Courier"/>
              </a:rPr>
              <a:t> = </a:t>
            </a:r>
            <a:r>
              <a:rPr lang="en-US" sz="2700" b="1" dirty="0">
                <a:solidFill>
                  <a:srgbClr val="6AA84F"/>
                </a:solidFill>
                <a:latin typeface="Courier"/>
                <a:ea typeface="Courier"/>
                <a:cs typeface="Courier"/>
                <a:sym typeface="Courier"/>
              </a:rPr>
              <a:t>“t2.micro”</a:t>
            </a:r>
            <a:endParaRPr sz="2700" b="1" dirty="0">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C9DAF8"/>
                </a:solidFill>
                <a:latin typeface="Courier"/>
                <a:ea typeface="Courier"/>
                <a:cs typeface="Courier"/>
                <a:sym typeface="Courier"/>
              </a:rPr>
              <a:t>  </a:t>
            </a:r>
            <a:endParaRPr sz="2700"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C9DAF8"/>
                </a:solidFill>
                <a:latin typeface="Courier"/>
                <a:ea typeface="Courier"/>
                <a:cs typeface="Courier"/>
                <a:sym typeface="Courier"/>
              </a:rPr>
              <a:t>  </a:t>
            </a:r>
            <a:r>
              <a:rPr lang="en-US" sz="2700" b="1" dirty="0">
                <a:solidFill>
                  <a:srgbClr val="8E7CC3"/>
                </a:solidFill>
                <a:latin typeface="Courier"/>
                <a:ea typeface="Courier"/>
                <a:cs typeface="Courier"/>
                <a:sym typeface="Courier"/>
              </a:rPr>
              <a:t>tags</a:t>
            </a:r>
            <a:r>
              <a:rPr lang="en-US" sz="2700" b="1" dirty="0">
                <a:solidFill>
                  <a:srgbClr val="C9DAF8"/>
                </a:solidFill>
                <a:latin typeface="Courier"/>
                <a:ea typeface="Courier"/>
                <a:cs typeface="Courier"/>
                <a:sym typeface="Courier"/>
              </a:rPr>
              <a:t> = {</a:t>
            </a:r>
            <a:endParaRPr sz="2700"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C9DAF8"/>
                </a:solidFill>
                <a:latin typeface="Courier"/>
                <a:ea typeface="Courier"/>
                <a:cs typeface="Courier"/>
                <a:sym typeface="Courier"/>
              </a:rPr>
              <a:t>    </a:t>
            </a:r>
            <a:r>
              <a:rPr lang="en-US" sz="2700" b="1" dirty="0">
                <a:solidFill>
                  <a:srgbClr val="8E7CC3"/>
                </a:solidFill>
                <a:latin typeface="Courier"/>
                <a:ea typeface="Courier"/>
                <a:cs typeface="Courier"/>
                <a:sym typeface="Courier"/>
              </a:rPr>
              <a:t>Name</a:t>
            </a:r>
            <a:r>
              <a:rPr lang="en-US" sz="2700" b="1" dirty="0">
                <a:solidFill>
                  <a:srgbClr val="C9DAF8"/>
                </a:solidFill>
                <a:latin typeface="Courier"/>
                <a:ea typeface="Courier"/>
                <a:cs typeface="Courier"/>
                <a:sym typeface="Courier"/>
              </a:rPr>
              <a:t> = </a:t>
            </a:r>
            <a:r>
              <a:rPr lang="en-US" sz="2700" b="1" dirty="0">
                <a:solidFill>
                  <a:srgbClr val="6AA84F"/>
                </a:solidFill>
                <a:latin typeface="Courier"/>
                <a:ea typeface="Courier"/>
                <a:cs typeface="Courier"/>
                <a:sym typeface="Courier"/>
              </a:rPr>
              <a:t>“my-first-instance”</a:t>
            </a:r>
            <a:endParaRPr sz="2700" b="1" dirty="0">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C9DAF8"/>
                </a:solidFill>
                <a:latin typeface="Courier"/>
                <a:ea typeface="Courier"/>
                <a:cs typeface="Courier"/>
                <a:sym typeface="Courier"/>
              </a:rPr>
              <a:t>  }</a:t>
            </a:r>
            <a:endParaRPr sz="2700"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C9DAF8"/>
                </a:solidFill>
                <a:latin typeface="Courier"/>
                <a:ea typeface="Courier"/>
                <a:cs typeface="Courier"/>
                <a:sym typeface="Courier"/>
              </a:rPr>
              <a:t>}</a:t>
            </a:r>
            <a:endParaRPr sz="2700" b="1" dirty="0">
              <a:solidFill>
                <a:srgbClr val="C9DAF8"/>
              </a:solidFill>
              <a:latin typeface="Courier"/>
              <a:ea typeface="Courier"/>
              <a:cs typeface="Courier"/>
              <a:sym typeface="Courier"/>
            </a:endParaRPr>
          </a:p>
        </p:txBody>
      </p:sp>
      <p:sp>
        <p:nvSpPr>
          <p:cNvPr id="205" name="Google Shape;205;p32"/>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Hashicorp Configuration Language (HCL)</a:t>
            </a:r>
            <a:endParaRPr b="1">
              <a:latin typeface="Helvetica Neue"/>
              <a:ea typeface="Helvetica Neue"/>
              <a:cs typeface="Helvetica Neue"/>
              <a:sym typeface="Helvetica Neue"/>
            </a:endParaRPr>
          </a:p>
        </p:txBody>
      </p:sp>
      <p:sp>
        <p:nvSpPr>
          <p:cNvPr id="238" name="Google Shape;238;p35"/>
          <p:cNvSpPr txBox="1">
            <a:spLocks noGrp="1"/>
          </p:cNvSpPr>
          <p:nvPr>
            <p:ph type="subTitle" idx="1"/>
          </p:nvPr>
        </p:nvSpPr>
        <p:spPr>
          <a:xfrm>
            <a:off x="613700" y="1302563"/>
            <a:ext cx="7625100" cy="3173100"/>
          </a:xfrm>
          <a:prstGeom prst="rect">
            <a:avLst/>
          </a:prstGeom>
          <a:noFill/>
          <a:ln>
            <a:noFill/>
          </a:ln>
        </p:spPr>
        <p:txBody>
          <a:bodyPr spcFirstLastPara="1" wrap="square" lIns="67500" tIns="35100" rIns="68575" bIns="34275" anchor="t" anchorCtr="0">
            <a:noAutofit/>
          </a:bodyPr>
          <a:lstStyle/>
          <a:p>
            <a:pPr marL="342900" lvl="0" indent="-279400" algn="l" rtl="0">
              <a:lnSpc>
                <a:spcPct val="90000"/>
              </a:lnSpc>
              <a:spcBef>
                <a:spcPts val="0"/>
              </a:spcBef>
              <a:spcAft>
                <a:spcPts val="0"/>
              </a:spcAft>
              <a:buClr>
                <a:srgbClr val="000000"/>
              </a:buClr>
              <a:buSzPts val="1800"/>
              <a:buChar char="●"/>
            </a:pPr>
            <a:r>
              <a:rPr lang="en-US" dirty="0">
                <a:solidFill>
                  <a:srgbClr val="000000"/>
                </a:solidFill>
              </a:rPr>
              <a:t>The goal of HCL is to build a structured configuration language that is both human and machine friendly for use with command-line tools, but specifically targeted towards DevOps tools, servers, etc.</a:t>
            </a:r>
            <a:endParaRPr dirty="0">
              <a:solidFill>
                <a:srgbClr val="000000"/>
              </a:solidFill>
            </a:endParaRPr>
          </a:p>
          <a:p>
            <a:pPr marL="342900" lvl="0" indent="0" algn="l" rtl="0">
              <a:lnSpc>
                <a:spcPct val="90000"/>
              </a:lnSpc>
              <a:spcBef>
                <a:spcPts val="0"/>
              </a:spcBef>
              <a:spcAft>
                <a:spcPts val="0"/>
              </a:spcAft>
              <a:buNone/>
            </a:pPr>
            <a:endParaRPr dirty="0">
              <a:solidFill>
                <a:srgbClr val="000000"/>
              </a:solidFill>
            </a:endParaRPr>
          </a:p>
          <a:p>
            <a:pPr marL="342900" lvl="0" indent="-279400" algn="l" rtl="0">
              <a:lnSpc>
                <a:spcPct val="90000"/>
              </a:lnSpc>
              <a:spcBef>
                <a:spcPts val="0"/>
              </a:spcBef>
              <a:spcAft>
                <a:spcPts val="0"/>
              </a:spcAft>
              <a:buClr>
                <a:srgbClr val="000000"/>
              </a:buClr>
              <a:buSzPts val="1800"/>
              <a:buChar char="●"/>
            </a:pPr>
            <a:r>
              <a:rPr lang="en-US" dirty="0">
                <a:solidFill>
                  <a:srgbClr val="000000"/>
                </a:solidFill>
              </a:rPr>
              <a:t>Fully JSON compatible</a:t>
            </a:r>
            <a:endParaRPr dirty="0">
              <a:solidFill>
                <a:srgbClr val="000000"/>
              </a:solidFill>
            </a:endParaRPr>
          </a:p>
          <a:p>
            <a:pPr marL="0" lvl="0" indent="0" algn="l" rtl="0">
              <a:lnSpc>
                <a:spcPct val="90000"/>
              </a:lnSpc>
              <a:spcBef>
                <a:spcPts val="0"/>
              </a:spcBef>
              <a:spcAft>
                <a:spcPts val="0"/>
              </a:spcAft>
              <a:buNone/>
            </a:pPr>
            <a:endParaRPr dirty="0">
              <a:solidFill>
                <a:srgbClr val="000000"/>
              </a:solidFill>
            </a:endParaRPr>
          </a:p>
          <a:p>
            <a:pPr marL="342900" lvl="0" indent="-279400" algn="l" rtl="0">
              <a:lnSpc>
                <a:spcPct val="90000"/>
              </a:lnSpc>
              <a:spcBef>
                <a:spcPts val="0"/>
              </a:spcBef>
              <a:spcAft>
                <a:spcPts val="0"/>
              </a:spcAft>
              <a:buClr>
                <a:srgbClr val="000000"/>
              </a:buClr>
              <a:buSzPts val="1800"/>
              <a:buChar char="●"/>
            </a:pPr>
            <a:r>
              <a:rPr lang="en-US" dirty="0">
                <a:solidFill>
                  <a:srgbClr val="000000"/>
                </a:solidFill>
              </a:rPr>
              <a:t>Made up of </a:t>
            </a:r>
            <a:r>
              <a:rPr lang="en-US" b="1" dirty="0">
                <a:solidFill>
                  <a:srgbClr val="000000"/>
                </a:solidFill>
                <a:latin typeface="Helvetica Neue"/>
                <a:ea typeface="Helvetica Neue"/>
                <a:cs typeface="Helvetica Neue"/>
                <a:sym typeface="Helvetica Neue"/>
              </a:rPr>
              <a:t>stanzas</a:t>
            </a:r>
            <a:r>
              <a:rPr lang="en-US" dirty="0">
                <a:solidFill>
                  <a:srgbClr val="000000"/>
                </a:solidFill>
              </a:rPr>
              <a:t> or </a:t>
            </a:r>
            <a:r>
              <a:rPr lang="en-US" b="1" dirty="0">
                <a:solidFill>
                  <a:srgbClr val="000000"/>
                </a:solidFill>
                <a:latin typeface="Helvetica Neue"/>
                <a:ea typeface="Helvetica Neue"/>
                <a:cs typeface="Helvetica Neue"/>
                <a:sym typeface="Helvetica Neue"/>
              </a:rPr>
              <a:t>blocks</a:t>
            </a:r>
            <a:r>
              <a:rPr lang="en-US" dirty="0">
                <a:solidFill>
                  <a:srgbClr val="000000"/>
                </a:solidFill>
              </a:rPr>
              <a:t>, which roughly equate to JSON objects. Each stanza/block maps to an object type as defined by </a:t>
            </a:r>
            <a:r>
              <a:rPr lang="en-US" b="1" dirty="0">
                <a:solidFill>
                  <a:srgbClr val="000000"/>
                </a:solidFill>
                <a:latin typeface="Helvetica Neue"/>
                <a:ea typeface="Helvetica Neue"/>
                <a:cs typeface="Helvetica Neue"/>
                <a:sym typeface="Helvetica Neue"/>
              </a:rPr>
              <a:t>Terraform providers</a:t>
            </a:r>
            <a:r>
              <a:rPr lang="en-US" dirty="0">
                <a:solidFill>
                  <a:srgbClr val="000000"/>
                </a:solidFill>
              </a:rPr>
              <a:t> (we’ll talk more about providers later)</a:t>
            </a:r>
            <a:endParaRPr dirty="0">
              <a:solidFill>
                <a:srgbClr val="000000"/>
              </a:solidFill>
            </a:endParaRPr>
          </a:p>
          <a:p>
            <a:pPr marL="0" lvl="0" indent="0" algn="l" rtl="0">
              <a:lnSpc>
                <a:spcPct val="90000"/>
              </a:lnSpc>
              <a:spcBef>
                <a:spcPts val="0"/>
              </a:spcBef>
              <a:spcAft>
                <a:spcPts val="0"/>
              </a:spcAft>
              <a:buNone/>
            </a:pPr>
            <a:endParaRPr dirty="0">
              <a:solidFill>
                <a:srgbClr val="000000"/>
              </a:solidFill>
            </a:endParaRPr>
          </a:p>
          <a:p>
            <a:pPr marL="342900" lvl="0" indent="-279400" algn="l" rtl="0">
              <a:lnSpc>
                <a:spcPct val="90000"/>
              </a:lnSpc>
              <a:spcBef>
                <a:spcPts val="0"/>
              </a:spcBef>
              <a:spcAft>
                <a:spcPts val="0"/>
              </a:spcAft>
              <a:buClr>
                <a:srgbClr val="000000"/>
              </a:buClr>
              <a:buSzPts val="1800"/>
              <a:buChar char="●"/>
            </a:pPr>
            <a:r>
              <a:rPr lang="en-US" u="sng" dirty="0">
                <a:solidFill>
                  <a:schemeClr val="hlink"/>
                </a:solidFill>
                <a:hlinkClick r:id="rId3"/>
              </a:rPr>
              <a:t>https://github.com/hashicorp/hcl</a:t>
            </a:r>
            <a:r>
              <a:rPr lang="en-US" dirty="0">
                <a:solidFill>
                  <a:srgbClr val="000000"/>
                </a:solidFill>
              </a:rPr>
              <a:t> </a:t>
            </a:r>
            <a:endParaRPr dirty="0">
              <a:solidFill>
                <a:srgbClr val="000000"/>
              </a:solidFill>
            </a:endParaRPr>
          </a:p>
        </p:txBody>
      </p:sp>
      <p:sp>
        <p:nvSpPr>
          <p:cNvPr id="239" name="Google Shape;239;p35"/>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6"/>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Terraform Project Content Types</a:t>
            </a:r>
            <a:endParaRPr b="1">
              <a:latin typeface="Helvetica Neue"/>
              <a:ea typeface="Helvetica Neue"/>
              <a:cs typeface="Helvetica Neue"/>
              <a:sym typeface="Helvetica Neue"/>
            </a:endParaRPr>
          </a:p>
        </p:txBody>
      </p:sp>
      <p:sp>
        <p:nvSpPr>
          <p:cNvPr id="245" name="Google Shape;245;p36"/>
          <p:cNvSpPr txBox="1">
            <a:spLocks noGrp="1"/>
          </p:cNvSpPr>
          <p:nvPr>
            <p:ph type="subTitle" idx="1"/>
          </p:nvPr>
        </p:nvSpPr>
        <p:spPr>
          <a:xfrm>
            <a:off x="613700" y="1245813"/>
            <a:ext cx="7625100" cy="3173100"/>
          </a:xfrm>
          <a:prstGeom prst="rect">
            <a:avLst/>
          </a:prstGeom>
          <a:noFill/>
          <a:ln>
            <a:noFill/>
          </a:ln>
        </p:spPr>
        <p:txBody>
          <a:bodyPr spcFirstLastPara="1" wrap="square" lIns="67500" tIns="35100" rIns="68575" bIns="34275" anchor="t" anchorCtr="0">
            <a:noAutofit/>
          </a:bodyPr>
          <a:lstStyle/>
          <a:p>
            <a:pPr marL="0" lvl="0" indent="0" algn="l" rtl="0">
              <a:lnSpc>
                <a:spcPct val="90000"/>
              </a:lnSpc>
              <a:spcBef>
                <a:spcPts val="0"/>
              </a:spcBef>
              <a:spcAft>
                <a:spcPts val="0"/>
              </a:spcAft>
              <a:buNone/>
            </a:pPr>
            <a:r>
              <a:rPr lang="en-US" b="1" dirty="0">
                <a:solidFill>
                  <a:srgbClr val="000000"/>
                </a:solidFill>
                <a:latin typeface="Consolas"/>
                <a:ea typeface="Consolas"/>
                <a:cs typeface="Consolas"/>
                <a:sym typeface="Consolas"/>
              </a:rPr>
              <a:t>*.</a:t>
            </a:r>
            <a:r>
              <a:rPr lang="en-US" b="1" dirty="0" err="1">
                <a:solidFill>
                  <a:srgbClr val="000000"/>
                </a:solidFill>
                <a:latin typeface="Consolas"/>
                <a:ea typeface="Consolas"/>
                <a:cs typeface="Consolas"/>
                <a:sym typeface="Consolas"/>
              </a:rPr>
              <a:t>tf</a:t>
            </a:r>
            <a:r>
              <a:rPr lang="en-US" b="1" dirty="0">
                <a:solidFill>
                  <a:srgbClr val="000000"/>
                </a:solidFill>
                <a:latin typeface="Consolas"/>
                <a:ea typeface="Consolas"/>
                <a:cs typeface="Consolas"/>
                <a:sym typeface="Consolas"/>
              </a:rPr>
              <a:t>, *.</a:t>
            </a:r>
            <a:r>
              <a:rPr lang="en-US" b="1" dirty="0" err="1">
                <a:solidFill>
                  <a:srgbClr val="000000"/>
                </a:solidFill>
                <a:latin typeface="Consolas"/>
                <a:ea typeface="Consolas"/>
                <a:cs typeface="Consolas"/>
                <a:sym typeface="Consolas"/>
              </a:rPr>
              <a:t>tf.json</a:t>
            </a:r>
            <a:endParaRPr b="1" dirty="0">
              <a:solidFill>
                <a:srgbClr val="000000"/>
              </a:solidFill>
              <a:latin typeface="Consolas"/>
              <a:ea typeface="Consolas"/>
              <a:cs typeface="Consolas"/>
              <a:sym typeface="Consolas"/>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HCL or JSON</a:t>
            </a:r>
            <a:endParaRPr sz="1800" dirty="0">
              <a:solidFill>
                <a:srgbClr val="000000"/>
              </a:solidFill>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these files define your declarative infrastructure and resources</a:t>
            </a:r>
            <a:endParaRPr sz="1800" dirty="0">
              <a:solidFill>
                <a:srgbClr val="000000"/>
              </a:solidFill>
            </a:endParaRPr>
          </a:p>
          <a:p>
            <a:pPr marL="0" lvl="0" indent="0" algn="l" rtl="0">
              <a:lnSpc>
                <a:spcPct val="90000"/>
              </a:lnSpc>
              <a:spcBef>
                <a:spcPts val="0"/>
              </a:spcBef>
              <a:spcAft>
                <a:spcPts val="0"/>
              </a:spcAft>
              <a:buNone/>
            </a:pPr>
            <a:endParaRPr dirty="0">
              <a:solidFill>
                <a:srgbClr val="000000"/>
              </a:solidFill>
            </a:endParaRPr>
          </a:p>
          <a:p>
            <a:pPr marL="0" lvl="0" indent="0" algn="l" rtl="0">
              <a:lnSpc>
                <a:spcPct val="90000"/>
              </a:lnSpc>
              <a:spcBef>
                <a:spcPts val="0"/>
              </a:spcBef>
              <a:spcAft>
                <a:spcPts val="0"/>
              </a:spcAft>
              <a:buNone/>
            </a:pPr>
            <a:r>
              <a:rPr lang="en-US" b="1" dirty="0">
                <a:solidFill>
                  <a:srgbClr val="000000"/>
                </a:solidFill>
                <a:latin typeface="Consolas"/>
                <a:ea typeface="Consolas"/>
                <a:cs typeface="Consolas"/>
                <a:sym typeface="Consolas"/>
              </a:rPr>
              <a:t>*.</a:t>
            </a:r>
            <a:r>
              <a:rPr lang="en-US" b="1" dirty="0" err="1">
                <a:solidFill>
                  <a:srgbClr val="000000"/>
                </a:solidFill>
                <a:latin typeface="Consolas"/>
                <a:ea typeface="Consolas"/>
                <a:cs typeface="Consolas"/>
                <a:sym typeface="Consolas"/>
              </a:rPr>
              <a:t>tfstate</a:t>
            </a:r>
            <a:endParaRPr b="1" dirty="0">
              <a:solidFill>
                <a:srgbClr val="000000"/>
              </a:solidFill>
              <a:latin typeface="Consolas"/>
              <a:ea typeface="Consolas"/>
              <a:cs typeface="Consolas"/>
              <a:sym typeface="Consolas"/>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JSON files that store state, reference to resources</a:t>
            </a:r>
            <a:endParaRPr sz="1800" dirty="0">
              <a:solidFill>
                <a:srgbClr val="000000"/>
              </a:solidFill>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created and maintained by terraform</a:t>
            </a:r>
            <a:endParaRPr sz="1800" dirty="0">
              <a:solidFill>
                <a:srgbClr val="000000"/>
              </a:solidFill>
            </a:endParaRPr>
          </a:p>
          <a:p>
            <a:pPr marL="0" lvl="0" indent="0" algn="l" rtl="0">
              <a:lnSpc>
                <a:spcPct val="90000"/>
              </a:lnSpc>
              <a:spcBef>
                <a:spcPts val="0"/>
              </a:spcBef>
              <a:spcAft>
                <a:spcPts val="0"/>
              </a:spcAft>
              <a:buNone/>
            </a:pPr>
            <a:endParaRPr dirty="0">
              <a:solidFill>
                <a:srgbClr val="000000"/>
              </a:solidFill>
            </a:endParaRPr>
          </a:p>
          <a:p>
            <a:pPr marL="0" lvl="0" indent="0" algn="l" rtl="0">
              <a:lnSpc>
                <a:spcPct val="90000"/>
              </a:lnSpc>
              <a:spcBef>
                <a:spcPts val="0"/>
              </a:spcBef>
              <a:spcAft>
                <a:spcPts val="0"/>
              </a:spcAft>
              <a:buNone/>
            </a:pPr>
            <a:r>
              <a:rPr lang="en-US" b="1" dirty="0" err="1">
                <a:solidFill>
                  <a:srgbClr val="000000"/>
                </a:solidFill>
                <a:latin typeface="Consolas"/>
                <a:ea typeface="Consolas"/>
                <a:cs typeface="Consolas"/>
                <a:sym typeface="Consolas"/>
              </a:rPr>
              <a:t>terraform.tfvars</a:t>
            </a:r>
            <a:r>
              <a:rPr lang="en-US" b="1" dirty="0">
                <a:solidFill>
                  <a:srgbClr val="000000"/>
                </a:solidFill>
                <a:latin typeface="Consolas"/>
                <a:ea typeface="Consolas"/>
                <a:cs typeface="Consolas"/>
                <a:sym typeface="Consolas"/>
              </a:rPr>
              <a:t>,</a:t>
            </a:r>
            <a:r>
              <a:rPr lang="en-US" dirty="0">
                <a:solidFill>
                  <a:srgbClr val="000000"/>
                </a:solidFill>
              </a:rPr>
              <a:t> </a:t>
            </a:r>
            <a:r>
              <a:rPr lang="en-US" b="1" dirty="0" err="1">
                <a:solidFill>
                  <a:srgbClr val="000000"/>
                </a:solidFill>
                <a:latin typeface="Consolas"/>
                <a:ea typeface="Consolas"/>
                <a:cs typeface="Consolas"/>
                <a:sym typeface="Consolas"/>
              </a:rPr>
              <a:t>terraform.tfvars.json</a:t>
            </a:r>
            <a:r>
              <a:rPr lang="en-US" dirty="0">
                <a:solidFill>
                  <a:srgbClr val="000000"/>
                </a:solidFill>
              </a:rPr>
              <a:t> </a:t>
            </a:r>
            <a:r>
              <a:rPr lang="en-US" sz="1700" dirty="0">
                <a:solidFill>
                  <a:srgbClr val="000000"/>
                </a:solidFill>
              </a:rPr>
              <a:t>and/or</a:t>
            </a:r>
            <a:r>
              <a:rPr lang="en-US" dirty="0">
                <a:solidFill>
                  <a:srgbClr val="000000"/>
                </a:solidFill>
              </a:rPr>
              <a:t> </a:t>
            </a:r>
            <a:r>
              <a:rPr lang="en-US" b="1" dirty="0">
                <a:solidFill>
                  <a:srgbClr val="000000"/>
                </a:solidFill>
                <a:latin typeface="Consolas"/>
                <a:ea typeface="Consolas"/>
                <a:cs typeface="Consolas"/>
                <a:sym typeface="Consolas"/>
              </a:rPr>
              <a:t>*.</a:t>
            </a:r>
            <a:r>
              <a:rPr lang="en-US" b="1" dirty="0" err="1">
                <a:solidFill>
                  <a:srgbClr val="000000"/>
                </a:solidFill>
                <a:latin typeface="Consolas"/>
                <a:ea typeface="Consolas"/>
                <a:cs typeface="Consolas"/>
                <a:sym typeface="Consolas"/>
              </a:rPr>
              <a:t>auto.tfvars</a:t>
            </a:r>
            <a:r>
              <a:rPr lang="en-US" b="1" dirty="0">
                <a:solidFill>
                  <a:srgbClr val="000000"/>
                </a:solidFill>
                <a:latin typeface="Consolas"/>
                <a:ea typeface="Consolas"/>
                <a:cs typeface="Consolas"/>
                <a:sym typeface="Consolas"/>
              </a:rPr>
              <a:t>, *.</a:t>
            </a:r>
            <a:r>
              <a:rPr lang="en-US" b="1" dirty="0" err="1">
                <a:solidFill>
                  <a:srgbClr val="000000"/>
                </a:solidFill>
                <a:latin typeface="Consolas"/>
                <a:ea typeface="Consolas"/>
                <a:cs typeface="Consolas"/>
                <a:sym typeface="Consolas"/>
              </a:rPr>
              <a:t>auto.tfvars.json</a:t>
            </a:r>
            <a:endParaRPr b="1" dirty="0">
              <a:solidFill>
                <a:srgbClr val="000000"/>
              </a:solidFill>
              <a:latin typeface="Consolas"/>
              <a:ea typeface="Consolas"/>
              <a:cs typeface="Consolas"/>
              <a:sym typeface="Consolas"/>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HCL or JSON</a:t>
            </a:r>
            <a:endParaRPr sz="1800" dirty="0">
              <a:solidFill>
                <a:srgbClr val="000000"/>
              </a:solidFill>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variable definitions in bulk</a:t>
            </a:r>
            <a:endParaRPr sz="1800" dirty="0">
              <a:solidFill>
                <a:srgbClr val="000000"/>
              </a:solidFill>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(more to come on setting variable values at runtime)</a:t>
            </a:r>
            <a:endParaRPr sz="1800" dirty="0">
              <a:solidFill>
                <a:srgbClr val="000000"/>
              </a:solidFill>
            </a:endParaRPr>
          </a:p>
        </p:txBody>
      </p:sp>
      <p:sp>
        <p:nvSpPr>
          <p:cNvPr id="246" name="Google Shape;246;p36"/>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9"/>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My pledge to you</a:t>
            </a:r>
            <a:endParaRPr>
              <a:solidFill>
                <a:schemeClr val="dk1"/>
              </a:solidFill>
            </a:endParaRPr>
          </a:p>
        </p:txBody>
      </p:sp>
      <p:sp>
        <p:nvSpPr>
          <p:cNvPr id="361" name="Google Shape;361;p49"/>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 sz="1500">
                <a:solidFill>
                  <a:srgbClr val="404040"/>
                </a:solidFill>
              </a:rPr>
              <a:t>Make this interactive</a:t>
            </a:r>
            <a:endParaRPr sz="150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a:solidFill>
                  <a:srgbClr val="404040"/>
                </a:solidFill>
              </a:rPr>
              <a:t>Ask you questions </a:t>
            </a:r>
            <a:endParaRPr sz="150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a:solidFill>
                  <a:srgbClr val="404040"/>
                </a:solidFill>
              </a:rPr>
              <a:t>Ensure everyone can speak </a:t>
            </a:r>
            <a:endParaRPr sz="1500">
              <a:solidFill>
                <a:srgbClr val="404040"/>
              </a:solidFill>
            </a:endParaRPr>
          </a:p>
          <a:p>
            <a:pPr marL="457200" lvl="0" indent="-323850" algn="l" rtl="0">
              <a:lnSpc>
                <a:spcPct val="150000"/>
              </a:lnSpc>
              <a:spcBef>
                <a:spcPts val="1000"/>
              </a:spcBef>
              <a:spcAft>
                <a:spcPts val="1000"/>
              </a:spcAft>
              <a:buClr>
                <a:srgbClr val="404040"/>
              </a:buClr>
              <a:buSzPts val="1500"/>
              <a:buChar char="●"/>
            </a:pPr>
            <a:r>
              <a:rPr lang="en" sz="1500">
                <a:solidFill>
                  <a:srgbClr val="404040"/>
                </a:solidFill>
              </a:rPr>
              <a:t>Use an on-screen timer </a:t>
            </a:r>
            <a:endParaRPr sz="1500">
              <a:solidFill>
                <a:srgbClr val="404040"/>
              </a:solidFill>
            </a:endParaRPr>
          </a:p>
        </p:txBody>
      </p:sp>
      <p:sp>
        <p:nvSpPr>
          <p:cNvPr id="362" name="Google Shape;362;p49"/>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I will...</a:t>
            </a:r>
            <a:endParaRPr sz="1800" b="1">
              <a:solidFill>
                <a:srgbClr val="F05A28"/>
              </a:solidFill>
            </a:endParaRPr>
          </a:p>
        </p:txBody>
      </p:sp>
      <p:sp>
        <p:nvSpPr>
          <p:cNvPr id="363" name="Google Shape;363;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Resources</a:t>
            </a:r>
            <a:endParaRPr b="1">
              <a:latin typeface="Helvetica Neue"/>
              <a:ea typeface="Helvetica Neue"/>
              <a:cs typeface="Helvetica Neue"/>
              <a:sym typeface="Helvetica Neue"/>
            </a:endParaRPr>
          </a:p>
        </p:txBody>
      </p:sp>
      <p:sp>
        <p:nvSpPr>
          <p:cNvPr id="252" name="Google Shape;252;p37"/>
          <p:cNvSpPr txBox="1">
            <a:spLocks noGrp="1"/>
          </p:cNvSpPr>
          <p:nvPr>
            <p:ph type="subTitle" idx="1"/>
          </p:nvPr>
        </p:nvSpPr>
        <p:spPr>
          <a:prstGeom prst="rect">
            <a:avLst/>
          </a:prstGeom>
          <a:noFill/>
          <a:ln>
            <a:noFill/>
          </a:ln>
        </p:spPr>
        <p:txBody>
          <a:bodyPr spcFirstLastPara="1" wrap="square" lIns="67500" tIns="35100" rIns="68575" bIns="34275" anchor="t" anchorCtr="0">
            <a:noAutofit/>
          </a:bodyPr>
          <a:lstStyle/>
          <a:p>
            <a:pPr marL="342900" marR="0" lvl="0" indent="-279400" algn="l" rtl="0">
              <a:lnSpc>
                <a:spcPct val="90000"/>
              </a:lnSpc>
              <a:spcBef>
                <a:spcPts val="0"/>
              </a:spcBef>
              <a:spcAft>
                <a:spcPts val="0"/>
              </a:spcAft>
              <a:buClr>
                <a:srgbClr val="000000"/>
              </a:buClr>
              <a:buSzPts val="1800"/>
              <a:buChar char="●"/>
            </a:pPr>
            <a:r>
              <a:rPr lang="en-US" b="1">
                <a:solidFill>
                  <a:srgbClr val="000000"/>
                </a:solidFill>
                <a:latin typeface="Consolas"/>
                <a:ea typeface="Consolas"/>
                <a:cs typeface="Consolas"/>
                <a:sym typeface="Consolas"/>
              </a:rPr>
              <a:t>*.tf</a:t>
            </a:r>
            <a:r>
              <a:rPr lang="en-US">
                <a:solidFill>
                  <a:srgbClr val="000000"/>
                </a:solidFill>
              </a:rPr>
              <a:t> files contain your </a:t>
            </a:r>
            <a:r>
              <a:rPr lang="en-US" b="1">
                <a:solidFill>
                  <a:srgbClr val="000000"/>
                </a:solidFill>
                <a:latin typeface="Helvetica Neue"/>
                <a:ea typeface="Helvetica Neue"/>
                <a:cs typeface="Helvetica Neue"/>
                <a:sym typeface="Helvetica Neue"/>
              </a:rPr>
              <a:t>HCL declarative</a:t>
            </a:r>
            <a:r>
              <a:rPr lang="en-US">
                <a:solidFill>
                  <a:srgbClr val="000000"/>
                </a:solidFill>
              </a:rPr>
              <a:t> definitions</a:t>
            </a:r>
            <a:endParaRPr>
              <a:solidFill>
                <a:srgbClr val="000000"/>
              </a:solidFill>
            </a:endParaRPr>
          </a:p>
          <a:p>
            <a:pPr marL="0" lvl="0" indent="0" algn="l" rtl="0">
              <a:spcBef>
                <a:spcPts val="0"/>
              </a:spcBef>
              <a:spcAft>
                <a:spcPts val="0"/>
              </a:spcAft>
              <a:buNone/>
            </a:pPr>
            <a:endParaRPr>
              <a:solidFill>
                <a:srgbClr val="000000"/>
              </a:solidFill>
            </a:endParaRPr>
          </a:p>
        </p:txBody>
      </p:sp>
      <p:sp>
        <p:nvSpPr>
          <p:cNvPr id="253" name="Google Shape;253;p37"/>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70</a:t>
            </a:fld>
            <a:endParaRPr/>
          </a:p>
        </p:txBody>
      </p:sp>
      <p:sp>
        <p:nvSpPr>
          <p:cNvPr id="255" name="Google Shape;255;p37"/>
          <p:cNvSpPr txBox="1">
            <a:spLocks noGrp="1"/>
          </p:cNvSpPr>
          <p:nvPr>
            <p:ph type="body" idx="4294967295"/>
          </p:nvPr>
        </p:nvSpPr>
        <p:spPr>
          <a:xfrm>
            <a:off x="0" y="4094163"/>
            <a:ext cx="7883525" cy="566737"/>
          </a:xfrm>
          <a:prstGeom prst="rect">
            <a:avLst/>
          </a:prstGeom>
          <a:noFill/>
          <a:ln>
            <a:noFill/>
          </a:ln>
        </p:spPr>
        <p:txBody>
          <a:bodyPr spcFirstLastPara="1" wrap="square" lIns="67500" tIns="35100" rIns="68575" bIns="34275" anchor="t" anchorCtr="0">
            <a:noAutofit/>
          </a:bodyPr>
          <a:lstStyle/>
          <a:p>
            <a:pPr marL="342900" lvl="0" indent="-279400" algn="l" rtl="0">
              <a:spcBef>
                <a:spcPts val="0"/>
              </a:spcBef>
              <a:spcAft>
                <a:spcPts val="0"/>
              </a:spcAft>
              <a:buClr>
                <a:srgbClr val="000000"/>
              </a:buClr>
              <a:buSzPts val="1800"/>
              <a:buChar char="●"/>
            </a:pPr>
            <a:r>
              <a:rPr lang="en-US" dirty="0">
                <a:solidFill>
                  <a:schemeClr val="dk1"/>
                </a:solidFill>
              </a:rPr>
              <a:t>Most </a:t>
            </a:r>
            <a:r>
              <a:rPr lang="en-US" b="1" dirty="0">
                <a:solidFill>
                  <a:schemeClr val="dk1"/>
                </a:solidFill>
                <a:latin typeface="Helvetica Neue"/>
                <a:ea typeface="Helvetica Neue"/>
                <a:cs typeface="Helvetica Neue"/>
                <a:sym typeface="Helvetica Neue"/>
              </a:rPr>
              <a:t>blocks</a:t>
            </a:r>
            <a:r>
              <a:rPr lang="en-US" dirty="0">
                <a:solidFill>
                  <a:schemeClr val="dk1"/>
                </a:solidFill>
              </a:rPr>
              <a:t> in your HCL represent a </a:t>
            </a:r>
            <a:r>
              <a:rPr lang="en-US" b="1" dirty="0">
                <a:solidFill>
                  <a:schemeClr val="dk1"/>
                </a:solidFill>
                <a:latin typeface="Helvetica Neue"/>
                <a:ea typeface="Helvetica Neue"/>
                <a:cs typeface="Helvetica Neue"/>
                <a:sym typeface="Helvetica Neue"/>
              </a:rPr>
              <a:t>resource</a:t>
            </a:r>
            <a:r>
              <a:rPr lang="en-US" dirty="0">
                <a:solidFill>
                  <a:schemeClr val="dk1"/>
                </a:solidFill>
              </a:rPr>
              <a:t> to be created/maintained by Terraform</a:t>
            </a:r>
            <a:endParaRPr dirty="0">
              <a:solidFill>
                <a:srgbClr val="000000"/>
              </a:solidFill>
            </a:endParaRPr>
          </a:p>
          <a:p>
            <a:pPr marL="0" lvl="0" indent="0" algn="l" rtl="0">
              <a:spcBef>
                <a:spcPts val="0"/>
              </a:spcBef>
              <a:spcAft>
                <a:spcPts val="0"/>
              </a:spcAft>
              <a:buNone/>
            </a:pPr>
            <a:endParaRPr dirty="0">
              <a:solidFill>
                <a:srgbClr val="000000"/>
              </a:solidFill>
            </a:endParaRPr>
          </a:p>
        </p:txBody>
      </p:sp>
      <p:sp>
        <p:nvSpPr>
          <p:cNvPr id="254" name="Google Shape;254;p37"/>
          <p:cNvSpPr txBox="1"/>
          <p:nvPr/>
        </p:nvSpPr>
        <p:spPr>
          <a:xfrm>
            <a:off x="873075" y="1564594"/>
            <a:ext cx="6138300" cy="2431500"/>
          </a:xfrm>
          <a:prstGeom prst="rect">
            <a:avLst/>
          </a:prstGeom>
          <a:solidFill>
            <a:srgbClr val="000000"/>
          </a:solidFill>
          <a:ln>
            <a:noFill/>
          </a:ln>
        </p:spPr>
        <p:txBody>
          <a:bodyPr spcFirstLastPara="1" wrap="square" lIns="68575" tIns="68575" rIns="68575" bIns="68575" anchor="t" anchorCtr="0">
            <a:noAutofit/>
          </a:bodyPr>
          <a:lstStyle/>
          <a:p>
            <a:pPr marL="0" lvl="0" indent="0" algn="l" rtl="0">
              <a:lnSpc>
                <a:spcPct val="90000"/>
              </a:lnSpc>
              <a:spcBef>
                <a:spcPts val="0"/>
              </a:spcBef>
              <a:spcAft>
                <a:spcPts val="0"/>
              </a:spcAft>
              <a:buClr>
                <a:schemeClr val="dk1"/>
              </a:buClr>
              <a:buSzPts val="800"/>
              <a:buFont typeface="Arial"/>
              <a:buNone/>
            </a:pPr>
            <a:r>
              <a:rPr lang="en-US" sz="2000" b="1">
                <a:solidFill>
                  <a:srgbClr val="FF9900"/>
                </a:solidFill>
                <a:latin typeface="Courier"/>
                <a:ea typeface="Courier"/>
                <a:cs typeface="Courier"/>
                <a:sym typeface="Courier"/>
              </a:rPr>
              <a:t>resource</a:t>
            </a:r>
            <a:r>
              <a:rPr lang="en-US" sz="2000" b="1">
                <a:solidFill>
                  <a:srgbClr val="FFFFFF"/>
                </a:solidFill>
                <a:latin typeface="Courier"/>
                <a:ea typeface="Courier"/>
                <a:cs typeface="Courier"/>
                <a:sym typeface="Courier"/>
              </a:rPr>
              <a:t> </a:t>
            </a:r>
            <a:r>
              <a:rPr lang="en-US" sz="2000" b="1">
                <a:solidFill>
                  <a:srgbClr val="6FA8DC"/>
                </a:solidFill>
                <a:latin typeface="Courier"/>
                <a:ea typeface="Courier"/>
                <a:cs typeface="Courier"/>
                <a:sym typeface="Courier"/>
              </a:rPr>
              <a:t>“aws_instance” “web”</a:t>
            </a:r>
            <a:r>
              <a:rPr lang="en-US" sz="2000" b="1">
                <a:solidFill>
                  <a:srgbClr val="FFFFFF"/>
                </a:solidFill>
                <a:latin typeface="Courier"/>
                <a:ea typeface="Courier"/>
                <a:cs typeface="Courier"/>
                <a:sym typeface="Courier"/>
              </a:rPr>
              <a:t> </a:t>
            </a:r>
            <a:r>
              <a:rPr lang="en-US" sz="2000" b="1">
                <a:solidFill>
                  <a:srgbClr val="C9DAF8"/>
                </a:solidFill>
                <a:latin typeface="Courier"/>
                <a:ea typeface="Courier"/>
                <a:cs typeface="Courier"/>
                <a:sym typeface="Courier"/>
              </a:rPr>
              <a:t>{</a:t>
            </a:r>
            <a:endParaRPr sz="20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ami</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“ami-19827362728”</a:t>
            </a:r>
            <a:endParaRPr sz="2000"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instance_type</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“t2.micro”</a:t>
            </a:r>
            <a:endParaRPr sz="2000"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tags</a:t>
            </a: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Name</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“my-first-instance”</a:t>
            </a:r>
            <a:endParaRPr sz="2000"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a:t>
            </a:r>
            <a:endParaRPr sz="2000" b="1">
              <a:solidFill>
                <a:srgbClr val="C9DAF8"/>
              </a:solidFill>
              <a:latin typeface="Courier"/>
              <a:ea typeface="Courier"/>
              <a:cs typeface="Courier"/>
              <a:sym typeface="Courier"/>
            </a:endParaRPr>
          </a:p>
          <a:p>
            <a:pPr marL="0" lvl="0" indent="0" algn="l" rtl="0">
              <a:spcBef>
                <a:spcPts val="0"/>
              </a:spcBef>
              <a:spcAft>
                <a:spcPts val="0"/>
              </a:spcAft>
              <a:buNone/>
            </a:pPr>
            <a:endParaRPr sz="1100">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4"/>
                                        </p:tgtEl>
                                        <p:attrNameLst>
                                          <p:attrName>style.visibility</p:attrName>
                                        </p:attrNameLst>
                                      </p:cBhvr>
                                      <p:to>
                                        <p:strVal val="visible"/>
                                      </p:to>
                                    </p:set>
                                    <p:animEffect transition="in" filter="fade">
                                      <p:cBhvr>
                                        <p:cTn id="11" dur="1000"/>
                                        <p:tgtEl>
                                          <p:spTgt spid="25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5"/>
                                        </p:tgtEl>
                                        <p:attrNameLst>
                                          <p:attrName>style.visibility</p:attrName>
                                        </p:attrNameLst>
                                      </p:cBhvr>
                                      <p:to>
                                        <p:strVal val="visible"/>
                                      </p:to>
                                    </p:set>
                                    <p:animEffect transition="in" filter="fade">
                                      <p:cBhvr>
                                        <p:cTn id="16"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8"/>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Resources</a:t>
            </a:r>
            <a:endParaRPr b="1">
              <a:latin typeface="Helvetica Neue"/>
              <a:ea typeface="Helvetica Neue"/>
              <a:cs typeface="Helvetica Neue"/>
              <a:sym typeface="Helvetica Neue"/>
            </a:endParaRPr>
          </a:p>
        </p:txBody>
      </p:sp>
      <p:sp>
        <p:nvSpPr>
          <p:cNvPr id="261" name="Google Shape;261;p38"/>
          <p:cNvSpPr txBox="1">
            <a:spLocks noGrp="1"/>
          </p:cNvSpPr>
          <p:nvPr>
            <p:ph type="subTitle" idx="1"/>
          </p:nvPr>
        </p:nvSpPr>
        <p:spPr>
          <a:xfrm>
            <a:off x="613700" y="1498891"/>
            <a:ext cx="7625100" cy="3173100"/>
          </a:xfrm>
          <a:prstGeom prst="rect">
            <a:avLst/>
          </a:prstGeom>
          <a:noFill/>
          <a:ln>
            <a:noFill/>
          </a:ln>
        </p:spPr>
        <p:txBody>
          <a:bodyPr spcFirstLastPara="1" wrap="square" lIns="67500" tIns="35100" rIns="68575" bIns="34275" anchor="t" anchorCtr="0">
            <a:noAutofit/>
          </a:bodyPr>
          <a:lstStyle/>
          <a:p>
            <a:pPr marL="342900" lvl="0" indent="-279400" algn="l" rtl="0">
              <a:lnSpc>
                <a:spcPct val="115000"/>
              </a:lnSpc>
              <a:spcBef>
                <a:spcPts val="0"/>
              </a:spcBef>
              <a:spcAft>
                <a:spcPts val="0"/>
              </a:spcAft>
              <a:buClr>
                <a:srgbClr val="000000"/>
              </a:buClr>
              <a:buSzPts val="1800"/>
              <a:buChar char="●"/>
            </a:pPr>
            <a:r>
              <a:rPr lang="en-US" i="1" dirty="0"/>
              <a:t>R</a:t>
            </a:r>
            <a:r>
              <a:rPr lang="en-US" i="1" dirty="0">
                <a:solidFill>
                  <a:schemeClr val="dk1"/>
                </a:solidFill>
              </a:rPr>
              <a:t>esources</a:t>
            </a:r>
            <a:r>
              <a:rPr lang="en-US" dirty="0">
                <a:solidFill>
                  <a:schemeClr val="dk1"/>
                </a:solidFill>
              </a:rPr>
              <a:t> are key elements and captured as top-level objects (stanzas) in Terraform configuration files</a:t>
            </a:r>
            <a:endParaRPr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t>E</a:t>
            </a:r>
            <a:r>
              <a:rPr lang="en-US" dirty="0">
                <a:solidFill>
                  <a:schemeClr val="dk1"/>
                </a:solidFill>
              </a:rPr>
              <a:t>ach resource stanza indicates the intent to </a:t>
            </a:r>
            <a:r>
              <a:rPr lang="en-US" i="1" dirty="0">
                <a:solidFill>
                  <a:schemeClr val="dk1"/>
                </a:solidFill>
              </a:rPr>
              <a:t>idempotently</a:t>
            </a:r>
            <a:r>
              <a:rPr lang="en-US" dirty="0">
                <a:solidFill>
                  <a:schemeClr val="dk1"/>
                </a:solidFill>
              </a:rPr>
              <a:t> create that resource</a:t>
            </a:r>
            <a:endParaRPr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t>B</a:t>
            </a:r>
            <a:r>
              <a:rPr lang="en-US" dirty="0">
                <a:solidFill>
                  <a:schemeClr val="dk1"/>
                </a:solidFill>
              </a:rPr>
              <a:t>ody of resource contains configuration of attributes of that resource</a:t>
            </a:r>
            <a:endParaRPr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t>E</a:t>
            </a:r>
            <a:r>
              <a:rPr lang="en-US" dirty="0">
                <a:solidFill>
                  <a:schemeClr val="dk1"/>
                </a:solidFill>
              </a:rPr>
              <a:t>ach provider (e.g., AWS, Azure, etc.) provides its own set of resources and defines the configuration attributes</a:t>
            </a:r>
            <a:endParaRPr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t>W</a:t>
            </a:r>
            <a:r>
              <a:rPr lang="en-US" dirty="0">
                <a:solidFill>
                  <a:schemeClr val="dk1"/>
                </a:solidFill>
              </a:rPr>
              <a:t>hen a resource is created by Terraform, it’s tracked in Terraform </a:t>
            </a:r>
            <a:r>
              <a:rPr lang="en-US" i="1" dirty="0">
                <a:solidFill>
                  <a:schemeClr val="dk1"/>
                </a:solidFill>
              </a:rPr>
              <a:t>state</a:t>
            </a:r>
            <a:endParaRPr i="1"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t>R</a:t>
            </a:r>
            <a:r>
              <a:rPr lang="en-US" dirty="0">
                <a:solidFill>
                  <a:schemeClr val="dk1"/>
                </a:solidFill>
              </a:rPr>
              <a:t>esources can refer to attributes of other resources, creating implicit dependencies</a:t>
            </a:r>
            <a:endParaRPr dirty="0">
              <a:solidFill>
                <a:schemeClr val="dk1"/>
              </a:solidFill>
            </a:endParaRPr>
          </a:p>
          <a:p>
            <a:pPr marL="685800" lvl="1" indent="-279400" algn="l" rtl="0">
              <a:lnSpc>
                <a:spcPct val="115000"/>
              </a:lnSpc>
              <a:spcBef>
                <a:spcPts val="0"/>
              </a:spcBef>
              <a:spcAft>
                <a:spcPts val="0"/>
              </a:spcAft>
              <a:buClr>
                <a:srgbClr val="000000"/>
              </a:buClr>
              <a:buSzPts val="1800"/>
              <a:buChar char="○"/>
            </a:pPr>
            <a:r>
              <a:rPr lang="en-US" sz="1800" dirty="0">
                <a:solidFill>
                  <a:schemeClr val="dk1"/>
                </a:solidFill>
              </a:rPr>
              <a:t>Dependencies trigger sequential creation</a:t>
            </a:r>
            <a:endParaRPr sz="1800" dirty="0">
              <a:solidFill>
                <a:srgbClr val="000000"/>
              </a:solidFill>
            </a:endParaRPr>
          </a:p>
          <a:p>
            <a:pPr marL="0" marR="0" lvl="0" indent="0" algn="l" rtl="0">
              <a:lnSpc>
                <a:spcPct val="90000"/>
              </a:lnSpc>
              <a:spcBef>
                <a:spcPts val="0"/>
              </a:spcBef>
              <a:spcAft>
                <a:spcPts val="0"/>
              </a:spcAft>
              <a:buNone/>
            </a:pPr>
            <a:endParaRPr sz="1700" dirty="0">
              <a:solidFill>
                <a:srgbClr val="000000"/>
              </a:solidFill>
            </a:endParaRPr>
          </a:p>
        </p:txBody>
      </p:sp>
      <p:sp>
        <p:nvSpPr>
          <p:cNvPr id="262" name="Google Shape;262;p38"/>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1"/>
                                        </p:tgtEl>
                                        <p:attrNameLst>
                                          <p:attrName>style.visibility</p:attrName>
                                        </p:attrNameLst>
                                      </p:cBhvr>
                                      <p:to>
                                        <p:strVal val="visible"/>
                                      </p:to>
                                    </p:set>
                                    <p:animEffect transition="in" filter="fade">
                                      <p:cBhvr>
                                        <p:cTn id="35" dur="10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9"/>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Terraform Commands and the CLI</a:t>
            </a:r>
            <a:endParaRPr b="1">
              <a:latin typeface="Helvetica Neue"/>
              <a:ea typeface="Helvetica Neue"/>
              <a:cs typeface="Helvetica Neue"/>
              <a:sym typeface="Helvetica Neue"/>
            </a:endParaRPr>
          </a:p>
        </p:txBody>
      </p:sp>
      <p:sp>
        <p:nvSpPr>
          <p:cNvPr id="268" name="Google Shape;268;p39"/>
          <p:cNvSpPr txBox="1">
            <a:spLocks noGrp="1"/>
          </p:cNvSpPr>
          <p:nvPr>
            <p:ph type="subTitle" idx="1"/>
          </p:nvPr>
        </p:nvSpPr>
        <p:spPr>
          <a:xfrm>
            <a:off x="613700" y="1302563"/>
            <a:ext cx="7625100" cy="3173100"/>
          </a:xfrm>
          <a:prstGeom prst="rect">
            <a:avLst/>
          </a:prstGeom>
          <a:noFill/>
          <a:ln>
            <a:noFill/>
          </a:ln>
        </p:spPr>
        <p:txBody>
          <a:bodyPr spcFirstLastPara="1" wrap="square" lIns="67500" tIns="35100" rIns="68575" bIns="34275" anchor="t" anchorCtr="0">
            <a:noAutofit/>
          </a:bodyPr>
          <a:lstStyle/>
          <a:p>
            <a:pPr marL="342900" marR="0" lvl="0" indent="-279400" algn="l" rtl="0">
              <a:lnSpc>
                <a:spcPct val="90000"/>
              </a:lnSpc>
              <a:spcBef>
                <a:spcPts val="0"/>
              </a:spcBef>
              <a:spcAft>
                <a:spcPts val="0"/>
              </a:spcAft>
              <a:buClr>
                <a:srgbClr val="000000"/>
              </a:buClr>
              <a:buSzPts val="1800"/>
              <a:buChar char="●"/>
            </a:pPr>
            <a:r>
              <a:rPr lang="en-US" dirty="0">
                <a:solidFill>
                  <a:srgbClr val="000000"/>
                </a:solidFill>
              </a:rPr>
              <a:t>The CLI is how you’ll most often use terraform</a:t>
            </a:r>
            <a:endParaRPr b="1" dirty="0">
              <a:solidFill>
                <a:srgbClr val="000000"/>
              </a:solidFill>
              <a:latin typeface="Courier"/>
              <a:ea typeface="Courier"/>
              <a:cs typeface="Courier"/>
              <a:sym typeface="Courier"/>
            </a:endParaRPr>
          </a:p>
          <a:p>
            <a:pPr marL="457200" marR="0" lvl="0" indent="457200" algn="l" rtl="0">
              <a:lnSpc>
                <a:spcPct val="90000"/>
              </a:lnSpc>
              <a:spcBef>
                <a:spcPts val="0"/>
              </a:spcBef>
              <a:spcAft>
                <a:spcPts val="0"/>
              </a:spcAft>
              <a:buNone/>
            </a:pPr>
            <a:r>
              <a:rPr lang="en-US" b="1" dirty="0">
                <a:solidFill>
                  <a:schemeClr val="dk1"/>
                </a:solidFill>
                <a:latin typeface="Consolas"/>
                <a:ea typeface="Consolas"/>
                <a:cs typeface="Consolas"/>
                <a:sym typeface="Consolas"/>
              </a:rPr>
              <a:t>terraform </a:t>
            </a:r>
            <a:r>
              <a:rPr lang="en-US" b="1" dirty="0" err="1">
                <a:solidFill>
                  <a:schemeClr val="dk1"/>
                </a:solidFill>
                <a:latin typeface="Consolas"/>
                <a:ea typeface="Consolas"/>
                <a:cs typeface="Consolas"/>
                <a:sym typeface="Consolas"/>
              </a:rPr>
              <a:t>init</a:t>
            </a:r>
            <a:r>
              <a:rPr lang="en-US" b="1" dirty="0">
                <a:solidFill>
                  <a:schemeClr val="dk1"/>
                </a:solidFill>
                <a:latin typeface="Consolas"/>
                <a:ea typeface="Consolas"/>
                <a:cs typeface="Consolas"/>
                <a:sym typeface="Consolas"/>
              </a:rPr>
              <a:t> …</a:t>
            </a:r>
            <a:endParaRPr b="1" dirty="0">
              <a:solidFill>
                <a:schemeClr val="dk1"/>
              </a:solidFill>
              <a:latin typeface="Consolas"/>
              <a:ea typeface="Consolas"/>
              <a:cs typeface="Consolas"/>
              <a:sym typeface="Consolas"/>
            </a:endParaRPr>
          </a:p>
          <a:p>
            <a:pPr marL="457200" marR="0" lvl="0" indent="457200" algn="l" rtl="0">
              <a:lnSpc>
                <a:spcPct val="90000"/>
              </a:lnSpc>
              <a:spcBef>
                <a:spcPts val="0"/>
              </a:spcBef>
              <a:spcAft>
                <a:spcPts val="0"/>
              </a:spcAft>
              <a:buNone/>
            </a:pPr>
            <a:r>
              <a:rPr lang="en-US" b="1" dirty="0">
                <a:solidFill>
                  <a:schemeClr val="dk1"/>
                </a:solidFill>
                <a:latin typeface="Consolas"/>
                <a:ea typeface="Consolas"/>
                <a:cs typeface="Consolas"/>
                <a:sym typeface="Consolas"/>
              </a:rPr>
              <a:t>terraform plan …</a:t>
            </a:r>
            <a:endParaRPr b="1" dirty="0">
              <a:solidFill>
                <a:schemeClr val="dk1"/>
              </a:solidFill>
              <a:latin typeface="Consolas"/>
              <a:ea typeface="Consolas"/>
              <a:cs typeface="Consolas"/>
              <a:sym typeface="Consolas"/>
            </a:endParaRPr>
          </a:p>
          <a:p>
            <a:pPr marL="457200" marR="0" lvl="0" indent="457200" algn="l" rtl="0">
              <a:lnSpc>
                <a:spcPct val="90000"/>
              </a:lnSpc>
              <a:spcBef>
                <a:spcPts val="0"/>
              </a:spcBef>
              <a:spcAft>
                <a:spcPts val="0"/>
              </a:spcAft>
              <a:buNone/>
            </a:pPr>
            <a:r>
              <a:rPr lang="en-US" b="1" dirty="0">
                <a:solidFill>
                  <a:schemeClr val="dk1"/>
                </a:solidFill>
                <a:latin typeface="Consolas"/>
                <a:ea typeface="Consolas"/>
                <a:cs typeface="Consolas"/>
                <a:sym typeface="Consolas"/>
              </a:rPr>
              <a:t>terraform apply …</a:t>
            </a:r>
            <a:endParaRPr b="1" dirty="0">
              <a:solidFill>
                <a:schemeClr val="dk1"/>
              </a:solidFill>
              <a:latin typeface="Consolas"/>
              <a:ea typeface="Consolas"/>
              <a:cs typeface="Consolas"/>
              <a:sym typeface="Consolas"/>
            </a:endParaRPr>
          </a:p>
          <a:p>
            <a:pPr marL="342900" marR="0" lvl="0" indent="342900" algn="l" rtl="0">
              <a:lnSpc>
                <a:spcPct val="90000"/>
              </a:lnSpc>
              <a:spcBef>
                <a:spcPts val="0"/>
              </a:spcBef>
              <a:spcAft>
                <a:spcPts val="0"/>
              </a:spcAft>
              <a:buNone/>
            </a:pPr>
            <a:endParaRPr sz="1700" b="1" dirty="0">
              <a:solidFill>
                <a:schemeClr val="dk1"/>
              </a:solidFill>
              <a:latin typeface="Courier"/>
              <a:ea typeface="Courier"/>
              <a:cs typeface="Courier"/>
              <a:sym typeface="Courier"/>
            </a:endParaRPr>
          </a:p>
          <a:p>
            <a:pPr marL="342900" marR="0" lvl="0" indent="-279400" algn="l" rtl="0">
              <a:lnSpc>
                <a:spcPct val="90000"/>
              </a:lnSpc>
              <a:spcBef>
                <a:spcPts val="0"/>
              </a:spcBef>
              <a:spcAft>
                <a:spcPts val="0"/>
              </a:spcAft>
              <a:buClr>
                <a:srgbClr val="000000"/>
              </a:buClr>
              <a:buSzPts val="1800"/>
              <a:buChar char="●"/>
            </a:pPr>
            <a:r>
              <a:rPr lang="en-US" dirty="0">
                <a:solidFill>
                  <a:srgbClr val="000000"/>
                </a:solidFill>
              </a:rPr>
              <a:t>And plenty more: </a:t>
            </a:r>
            <a:r>
              <a:rPr lang="en-US" b="1" dirty="0">
                <a:solidFill>
                  <a:srgbClr val="000000"/>
                </a:solidFill>
                <a:latin typeface="Consolas"/>
                <a:ea typeface="Consolas"/>
                <a:cs typeface="Consolas"/>
                <a:sym typeface="Consolas"/>
              </a:rPr>
              <a:t>terraform --help</a:t>
            </a:r>
            <a:r>
              <a:rPr lang="en-US" b="1" dirty="0">
                <a:solidFill>
                  <a:srgbClr val="000000"/>
                </a:solidFill>
                <a:latin typeface="Courier"/>
                <a:ea typeface="Courier"/>
                <a:cs typeface="Courier"/>
                <a:sym typeface="Courier"/>
              </a:rPr>
              <a:t> </a:t>
            </a:r>
            <a:r>
              <a:rPr lang="en-US" dirty="0">
                <a:solidFill>
                  <a:srgbClr val="000000"/>
                </a:solidFill>
              </a:rPr>
              <a:t>or </a:t>
            </a:r>
            <a:r>
              <a:rPr lang="en-US" u="sng" dirty="0">
                <a:solidFill>
                  <a:schemeClr val="hlink"/>
                </a:solidFill>
                <a:hlinkClick r:id="rId3"/>
              </a:rPr>
              <a:t>https://www.terraform.io/docs/commands/index.html</a:t>
            </a:r>
            <a:r>
              <a:rPr lang="en-US" dirty="0">
                <a:solidFill>
                  <a:srgbClr val="000000"/>
                </a:solidFill>
              </a:rPr>
              <a:t> </a:t>
            </a:r>
            <a:endParaRPr dirty="0">
              <a:solidFill>
                <a:srgbClr val="000000"/>
              </a:solidFill>
            </a:endParaRPr>
          </a:p>
          <a:p>
            <a:pPr marL="0" marR="0" lvl="0" indent="0" algn="l" rtl="0">
              <a:lnSpc>
                <a:spcPct val="90000"/>
              </a:lnSpc>
              <a:spcBef>
                <a:spcPts val="0"/>
              </a:spcBef>
              <a:spcAft>
                <a:spcPts val="0"/>
              </a:spcAft>
              <a:buNone/>
            </a:pPr>
            <a:endParaRPr b="1" dirty="0">
              <a:solidFill>
                <a:srgbClr val="000000"/>
              </a:solidFill>
              <a:latin typeface="Courier"/>
              <a:ea typeface="Courier"/>
              <a:cs typeface="Courier"/>
              <a:sym typeface="Courier"/>
            </a:endParaRPr>
          </a:p>
          <a:p>
            <a:pPr marL="342900" marR="0" lvl="0" indent="-279400" algn="l" rtl="0">
              <a:lnSpc>
                <a:spcPct val="90000"/>
              </a:lnSpc>
              <a:spcBef>
                <a:spcPts val="0"/>
              </a:spcBef>
              <a:spcAft>
                <a:spcPts val="0"/>
              </a:spcAft>
              <a:buClr>
                <a:srgbClr val="000000"/>
              </a:buClr>
              <a:buSzPts val="1800"/>
              <a:buChar char="●"/>
            </a:pPr>
            <a:r>
              <a:rPr lang="en-US" dirty="0">
                <a:solidFill>
                  <a:srgbClr val="000000"/>
                </a:solidFill>
              </a:rPr>
              <a:t>Third-party SDKs also available for running and interacting with Terraform (e.g., </a:t>
            </a:r>
            <a:r>
              <a:rPr lang="en-US" b="1" dirty="0" err="1">
                <a:solidFill>
                  <a:srgbClr val="000000"/>
                </a:solidFill>
                <a:latin typeface="Consolas"/>
                <a:ea typeface="Consolas"/>
                <a:cs typeface="Consolas"/>
                <a:sym typeface="Consolas"/>
              </a:rPr>
              <a:t>scalr</a:t>
            </a:r>
            <a:r>
              <a:rPr lang="en-US" dirty="0">
                <a:solidFill>
                  <a:srgbClr val="000000"/>
                </a:solidFill>
                <a:latin typeface="Consolas"/>
                <a:ea typeface="Consolas"/>
                <a:cs typeface="Consolas"/>
                <a:sym typeface="Consolas"/>
              </a:rPr>
              <a:t>, </a:t>
            </a:r>
            <a:r>
              <a:rPr lang="en-US" b="1" dirty="0" err="1">
                <a:solidFill>
                  <a:srgbClr val="000000"/>
                </a:solidFill>
                <a:latin typeface="Consolas"/>
                <a:ea typeface="Consolas"/>
                <a:cs typeface="Consolas"/>
                <a:sym typeface="Consolas"/>
              </a:rPr>
              <a:t>terragrunt</a:t>
            </a:r>
            <a:r>
              <a:rPr lang="en-US" dirty="0">
                <a:solidFill>
                  <a:srgbClr val="000000"/>
                </a:solidFill>
                <a:latin typeface="Consolas"/>
                <a:ea typeface="Consolas"/>
                <a:cs typeface="Consolas"/>
                <a:sym typeface="Consolas"/>
              </a:rPr>
              <a:t>, </a:t>
            </a:r>
            <a:r>
              <a:rPr lang="en-US" b="1" dirty="0" err="1">
                <a:solidFill>
                  <a:srgbClr val="000000"/>
                </a:solidFill>
                <a:latin typeface="Consolas"/>
                <a:ea typeface="Consolas"/>
                <a:cs typeface="Consolas"/>
                <a:sym typeface="Consolas"/>
              </a:rPr>
              <a:t>terratest</a:t>
            </a:r>
            <a:r>
              <a:rPr lang="en-US" dirty="0">
                <a:solidFill>
                  <a:srgbClr val="000000"/>
                </a:solidFill>
              </a:rPr>
              <a:t>)</a:t>
            </a:r>
            <a:endParaRPr dirty="0">
              <a:solidFill>
                <a:srgbClr val="000000"/>
              </a:solidFill>
            </a:endParaRPr>
          </a:p>
          <a:p>
            <a:pPr marL="0" marR="0" lvl="0" indent="0" algn="l" rtl="0">
              <a:lnSpc>
                <a:spcPct val="90000"/>
              </a:lnSpc>
              <a:spcBef>
                <a:spcPts val="0"/>
              </a:spcBef>
              <a:spcAft>
                <a:spcPts val="0"/>
              </a:spcAft>
              <a:buNone/>
            </a:pPr>
            <a:endParaRPr dirty="0">
              <a:solidFill>
                <a:srgbClr val="000000"/>
              </a:solidFill>
            </a:endParaRPr>
          </a:p>
          <a:p>
            <a:pPr marL="0" marR="0" lvl="0" indent="0" algn="l" rtl="0">
              <a:lnSpc>
                <a:spcPct val="90000"/>
              </a:lnSpc>
              <a:spcBef>
                <a:spcPts val="0"/>
              </a:spcBef>
              <a:spcAft>
                <a:spcPts val="0"/>
              </a:spcAft>
              <a:buNone/>
            </a:pPr>
            <a:endParaRPr dirty="0">
              <a:solidFill>
                <a:srgbClr val="000000"/>
              </a:solidFill>
            </a:endParaRPr>
          </a:p>
        </p:txBody>
      </p:sp>
      <p:sp>
        <p:nvSpPr>
          <p:cNvPr id="269" name="Google Shape;269;p39"/>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0"/>
          <p:cNvSpPr txBox="1">
            <a:spLocks noGrp="1"/>
          </p:cNvSpPr>
          <p:nvPr>
            <p:ph type="sldNum" idx="12"/>
          </p:nvPr>
        </p:nvSpPr>
        <p:spPr>
          <a:xfrm>
            <a:off x="8504999" y="4902993"/>
            <a:ext cx="625500" cy="223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73</a:t>
            </a:fld>
            <a:endParaRPr/>
          </a:p>
        </p:txBody>
      </p:sp>
      <p:sp>
        <p:nvSpPr>
          <p:cNvPr id="276" name="Google Shape;276;p40"/>
          <p:cNvSpPr txBox="1"/>
          <p:nvPr/>
        </p:nvSpPr>
        <p:spPr>
          <a:xfrm>
            <a:off x="0" y="0"/>
            <a:ext cx="2307300" cy="5150400"/>
          </a:xfrm>
          <a:prstGeom prst="rect">
            <a:avLst/>
          </a:prstGeom>
          <a:solidFill>
            <a:srgbClr val="F17E3A"/>
          </a:solidFill>
          <a:ln>
            <a:noFill/>
          </a:ln>
        </p:spPr>
        <p:txBody>
          <a:bodyPr spcFirstLastPara="1" wrap="square" lIns="68575" tIns="68575" rIns="68575" bIns="68575" anchor="t" anchorCtr="0">
            <a:noAutofit/>
          </a:bodyPr>
          <a:lstStyle/>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r>
              <a:rPr lang="en-US" sz="1100">
                <a:solidFill>
                  <a:srgbClr val="FFFFFF"/>
                </a:solidFill>
                <a:latin typeface="Helvetica Neue Light"/>
                <a:ea typeface="Helvetica Neue Light"/>
                <a:cs typeface="Helvetica Neue Light"/>
                <a:sym typeface="Helvetica Neue Light"/>
              </a:rPr>
              <a:t>Big picture look at</a:t>
            </a: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r>
              <a:rPr lang="en-US" sz="1800" b="1">
                <a:solidFill>
                  <a:srgbClr val="FFFFFF"/>
                </a:solidFill>
                <a:latin typeface="Helvetica Neue"/>
                <a:ea typeface="Helvetica Neue"/>
                <a:cs typeface="Helvetica Neue"/>
                <a:sym typeface="Helvetica Neue"/>
              </a:rPr>
              <a:t>Terraform Command Flow</a:t>
            </a:r>
            <a:endParaRPr sz="1800" b="1">
              <a:solidFill>
                <a:srgbClr val="FFFFFF"/>
              </a:solidFill>
              <a:latin typeface="Helvetica Neue"/>
              <a:ea typeface="Helvetica Neue"/>
              <a:cs typeface="Helvetica Neue"/>
              <a:sym typeface="Helvetica Neue"/>
            </a:endParaRPr>
          </a:p>
        </p:txBody>
      </p:sp>
      <p:pic>
        <p:nvPicPr>
          <p:cNvPr id="277" name="Google Shape;277;p40"/>
          <p:cNvPicPr preferRelativeResize="0"/>
          <p:nvPr/>
        </p:nvPicPr>
        <p:blipFill>
          <a:blip r:embed="rId3">
            <a:alphaModFix/>
          </a:blip>
          <a:stretch>
            <a:fillRect/>
          </a:stretch>
        </p:blipFill>
        <p:spPr>
          <a:xfrm>
            <a:off x="2421450" y="0"/>
            <a:ext cx="6635956" cy="514350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1"/>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Consolas"/>
                <a:ea typeface="Consolas"/>
                <a:cs typeface="Consolas"/>
                <a:sym typeface="Consolas"/>
              </a:rPr>
              <a:t>terraform init</a:t>
            </a:r>
            <a:endParaRPr b="1">
              <a:latin typeface="Consolas"/>
              <a:ea typeface="Consolas"/>
              <a:cs typeface="Consolas"/>
              <a:sym typeface="Consolas"/>
            </a:endParaRPr>
          </a:p>
        </p:txBody>
      </p:sp>
      <p:sp>
        <p:nvSpPr>
          <p:cNvPr id="283" name="Google Shape;283;p41"/>
          <p:cNvSpPr txBox="1">
            <a:spLocks noGrp="1"/>
          </p:cNvSpPr>
          <p:nvPr>
            <p:ph type="subTitle" idx="1"/>
          </p:nvPr>
        </p:nvSpPr>
        <p:spPr>
          <a:prstGeom prst="rect">
            <a:avLst/>
          </a:prstGeom>
          <a:noFill/>
          <a:ln>
            <a:noFill/>
          </a:ln>
        </p:spPr>
        <p:txBody>
          <a:bodyPr spcFirstLastPara="1" wrap="square" lIns="67500" tIns="35100" rIns="68575" bIns="34275" anchor="t" anchorCtr="0">
            <a:noAutofit/>
          </a:bodyPr>
          <a:lstStyle/>
          <a:p>
            <a:pPr marL="342900" marR="0" lvl="0" indent="-279400" algn="l" rtl="0">
              <a:lnSpc>
                <a:spcPct val="90000"/>
              </a:lnSpc>
              <a:spcBef>
                <a:spcPts val="0"/>
              </a:spcBef>
              <a:spcAft>
                <a:spcPts val="0"/>
              </a:spcAft>
              <a:buClr>
                <a:srgbClr val="000000"/>
              </a:buClr>
              <a:buSzPts val="1800"/>
              <a:buChar char="●"/>
            </a:pPr>
            <a:r>
              <a:rPr lang="en-US" dirty="0">
                <a:solidFill>
                  <a:srgbClr val="000000"/>
                </a:solidFill>
              </a:rPr>
              <a:t>A special command, run before other commands/operations</a:t>
            </a:r>
            <a:endParaRPr dirty="0">
              <a:solidFill>
                <a:srgbClr val="000000"/>
              </a:solidFill>
            </a:endParaRPr>
          </a:p>
          <a:p>
            <a:pPr marL="342900" marR="0" lvl="0" indent="-279400" algn="l" rtl="0">
              <a:lnSpc>
                <a:spcPct val="90000"/>
              </a:lnSpc>
              <a:spcBef>
                <a:spcPts val="0"/>
              </a:spcBef>
              <a:spcAft>
                <a:spcPts val="0"/>
              </a:spcAft>
              <a:buClr>
                <a:srgbClr val="000000"/>
              </a:buClr>
              <a:buSzPts val="1800"/>
              <a:buChar char="●"/>
            </a:pPr>
            <a:r>
              <a:rPr lang="en-US" dirty="0">
                <a:solidFill>
                  <a:srgbClr val="000000"/>
                </a:solidFill>
              </a:rPr>
              <a:t>What does it do?</a:t>
            </a:r>
            <a:endParaRPr dirty="0">
              <a:solidFill>
                <a:srgbClr val="000000"/>
              </a:solidFill>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rPr>
              <a:t>Downloads required provider packages</a:t>
            </a:r>
            <a:endParaRPr sz="1800" dirty="0">
              <a:solidFill>
                <a:srgbClr val="000000"/>
              </a:solidFill>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rPr>
              <a:t>Downloads modules referenced in the HCL (more on modules later)</a:t>
            </a:r>
            <a:endParaRPr sz="1800" dirty="0">
              <a:solidFill>
                <a:srgbClr val="000000"/>
              </a:solidFill>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rPr>
              <a:t>Initializes state</a:t>
            </a:r>
            <a:endParaRPr sz="1800" dirty="0">
              <a:solidFill>
                <a:srgbClr val="000000"/>
              </a:solidFill>
            </a:endParaRPr>
          </a:p>
          <a:p>
            <a:pPr marL="1028700" marR="0" lvl="2" indent="-273050" algn="l" rtl="0">
              <a:lnSpc>
                <a:spcPct val="90000"/>
              </a:lnSpc>
              <a:spcBef>
                <a:spcPts val="0"/>
              </a:spcBef>
              <a:spcAft>
                <a:spcPts val="0"/>
              </a:spcAft>
              <a:buClr>
                <a:srgbClr val="000000"/>
              </a:buClr>
              <a:buSzPts val="1700"/>
              <a:buChar char="■"/>
            </a:pPr>
            <a:r>
              <a:rPr lang="en-US" sz="1700" dirty="0">
                <a:solidFill>
                  <a:srgbClr val="000000"/>
                </a:solidFill>
              </a:rPr>
              <a:t>Local state: ensuring local state file(s) exist</a:t>
            </a:r>
            <a:endParaRPr sz="1700" dirty="0">
              <a:solidFill>
                <a:srgbClr val="000000"/>
              </a:solidFill>
            </a:endParaRPr>
          </a:p>
          <a:p>
            <a:pPr marL="1028700" marR="0" lvl="2" indent="-273050" algn="l" rtl="0">
              <a:lnSpc>
                <a:spcPct val="90000"/>
              </a:lnSpc>
              <a:spcBef>
                <a:spcPts val="0"/>
              </a:spcBef>
              <a:spcAft>
                <a:spcPts val="0"/>
              </a:spcAft>
              <a:buClr>
                <a:srgbClr val="000000"/>
              </a:buClr>
              <a:buSzPts val="1700"/>
              <a:buChar char="■"/>
            </a:pPr>
            <a:r>
              <a:rPr lang="en-US" sz="1700" dirty="0">
                <a:solidFill>
                  <a:srgbClr val="000000"/>
                </a:solidFill>
              </a:rPr>
              <a:t>Remote state: more complex initialization (more on remote state later)</a:t>
            </a:r>
            <a:endParaRPr sz="1700" dirty="0">
              <a:solidFill>
                <a:srgbClr val="000000"/>
              </a:solidFill>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rPr>
              <a:t>Basic syntax check</a:t>
            </a:r>
            <a:endParaRPr sz="1800" dirty="0">
              <a:solidFill>
                <a:srgbClr val="000000"/>
              </a:solidFill>
            </a:endParaRPr>
          </a:p>
          <a:p>
            <a:pPr marL="685800" marR="0" lvl="0" indent="0" algn="l" rtl="0">
              <a:lnSpc>
                <a:spcPct val="90000"/>
              </a:lnSpc>
              <a:spcBef>
                <a:spcPts val="0"/>
              </a:spcBef>
              <a:spcAft>
                <a:spcPts val="0"/>
              </a:spcAft>
              <a:buNone/>
            </a:pPr>
            <a:endParaRPr dirty="0">
              <a:solidFill>
                <a:srgbClr val="000000"/>
              </a:solidFill>
            </a:endParaRPr>
          </a:p>
          <a:p>
            <a:pPr marL="342900" marR="0" lvl="0" indent="-279400" algn="l" rtl="0">
              <a:lnSpc>
                <a:spcPct val="90000"/>
              </a:lnSpc>
              <a:spcBef>
                <a:spcPts val="0"/>
              </a:spcBef>
              <a:spcAft>
                <a:spcPts val="0"/>
              </a:spcAft>
              <a:buClr>
                <a:srgbClr val="000000"/>
              </a:buClr>
              <a:buSzPts val="1800"/>
              <a:buChar char="●"/>
            </a:pPr>
            <a:r>
              <a:rPr lang="en-US" dirty="0">
                <a:solidFill>
                  <a:srgbClr val="000000"/>
                </a:solidFill>
              </a:rPr>
              <a:t>Idempotent</a:t>
            </a:r>
            <a:endParaRPr dirty="0">
              <a:solidFill>
                <a:srgbClr val="000000"/>
              </a:solidFill>
            </a:endParaRPr>
          </a:p>
          <a:p>
            <a:pPr marL="342900" marR="0" lvl="0" indent="0" algn="l" rtl="0">
              <a:lnSpc>
                <a:spcPct val="90000"/>
              </a:lnSpc>
              <a:spcBef>
                <a:spcPts val="0"/>
              </a:spcBef>
              <a:spcAft>
                <a:spcPts val="0"/>
              </a:spcAft>
              <a:buNone/>
            </a:pPr>
            <a:endParaRPr dirty="0">
              <a:solidFill>
                <a:srgbClr val="000000"/>
              </a:solidFill>
            </a:endParaRPr>
          </a:p>
          <a:p>
            <a:pPr marL="342900" marR="0" lvl="0" indent="-279400" algn="l" rtl="0">
              <a:lnSpc>
                <a:spcPct val="90000"/>
              </a:lnSpc>
              <a:spcBef>
                <a:spcPts val="0"/>
              </a:spcBef>
              <a:spcAft>
                <a:spcPts val="0"/>
              </a:spcAft>
              <a:buClr>
                <a:srgbClr val="000000"/>
              </a:buClr>
              <a:buSzPts val="1800"/>
              <a:buChar char="●"/>
            </a:pPr>
            <a:r>
              <a:rPr lang="en-US" dirty="0">
                <a:solidFill>
                  <a:srgbClr val="000000"/>
                </a:solidFill>
                <a:ea typeface="Consolas"/>
              </a:rPr>
              <a:t>Uses a </a:t>
            </a:r>
            <a:r>
              <a:rPr lang="en-US" b="1" dirty="0">
                <a:solidFill>
                  <a:srgbClr val="000000"/>
                </a:solidFill>
                <a:latin typeface="Consolas"/>
                <a:ea typeface="Consolas"/>
                <a:cs typeface="Consolas"/>
                <a:sym typeface="Consolas"/>
              </a:rPr>
              <a:t>.terraform</a:t>
            </a:r>
            <a:r>
              <a:rPr lang="en-US" dirty="0">
                <a:solidFill>
                  <a:srgbClr val="000000"/>
                </a:solidFill>
              </a:rPr>
              <a:t> directory?</a:t>
            </a:r>
            <a:endParaRPr dirty="0">
              <a:solidFill>
                <a:srgbClr val="000000"/>
              </a:solidFill>
            </a:endParaRPr>
          </a:p>
          <a:p>
            <a:pPr marL="685800" marR="0" lvl="1" indent="-279400" algn="l" rtl="0">
              <a:lnSpc>
                <a:spcPct val="90000"/>
              </a:lnSpc>
              <a:spcBef>
                <a:spcPts val="0"/>
              </a:spcBef>
              <a:spcAft>
                <a:spcPts val="0"/>
              </a:spcAft>
              <a:buClr>
                <a:srgbClr val="000000"/>
              </a:buClr>
              <a:buSzPts val="1800"/>
              <a:buChar char="○"/>
            </a:pPr>
            <a:r>
              <a:rPr lang="en-US" sz="1800" b="1" dirty="0" err="1">
                <a:solidFill>
                  <a:srgbClr val="000000"/>
                </a:solidFill>
                <a:latin typeface="Consolas"/>
                <a:ea typeface="Consolas"/>
                <a:cs typeface="Consolas"/>
                <a:sym typeface="Consolas"/>
              </a:rPr>
              <a:t>init</a:t>
            </a:r>
            <a:r>
              <a:rPr lang="en-US" sz="1800" dirty="0">
                <a:solidFill>
                  <a:srgbClr val="000000"/>
                </a:solidFill>
              </a:rPr>
              <a:t> downloads the provider packages and modules to this directory</a:t>
            </a:r>
            <a:endParaRPr sz="1800" dirty="0">
              <a:solidFill>
                <a:srgbClr val="000000"/>
              </a:solidFill>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rPr>
              <a:t>Also, where state files live (locally)</a:t>
            </a:r>
            <a:endParaRPr sz="1800" dirty="0">
              <a:solidFill>
                <a:srgbClr val="000000"/>
              </a:solidFill>
            </a:endParaRPr>
          </a:p>
          <a:p>
            <a:pPr marL="0" marR="0" lvl="0" indent="0" algn="l" rtl="0">
              <a:lnSpc>
                <a:spcPct val="90000"/>
              </a:lnSpc>
              <a:spcBef>
                <a:spcPts val="0"/>
              </a:spcBef>
              <a:spcAft>
                <a:spcPts val="0"/>
              </a:spcAft>
              <a:buNone/>
            </a:pPr>
            <a:endParaRPr dirty="0">
              <a:solidFill>
                <a:srgbClr val="000000"/>
              </a:solidFill>
            </a:endParaRPr>
          </a:p>
        </p:txBody>
      </p:sp>
      <p:sp>
        <p:nvSpPr>
          <p:cNvPr id="284" name="Google Shape;284;p41"/>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4"/>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Input Variables</a:t>
            </a:r>
            <a:endParaRPr b="1">
              <a:latin typeface="Helvetica Neue"/>
              <a:ea typeface="Helvetica Neue"/>
              <a:cs typeface="Helvetica Neue"/>
              <a:sym typeface="Helvetica Neue"/>
            </a:endParaRPr>
          </a:p>
        </p:txBody>
      </p:sp>
      <p:sp>
        <p:nvSpPr>
          <p:cNvPr id="304" name="Google Shape;304;p44"/>
          <p:cNvSpPr txBox="1">
            <a:spLocks noGrp="1"/>
          </p:cNvSpPr>
          <p:nvPr>
            <p:ph type="subTitle" idx="1"/>
          </p:nvPr>
        </p:nvSpPr>
        <p:spPr>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Enable interchangeable values to be stored centrally and referenced single or multiple times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Similar to variables in other languages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Declared in </a:t>
            </a:r>
            <a:r>
              <a:rPr lang="en-US" sz="2000" b="1" dirty="0">
                <a:solidFill>
                  <a:srgbClr val="000000"/>
                </a:solidFill>
                <a:latin typeface="Consolas"/>
                <a:ea typeface="Consolas"/>
                <a:cs typeface="Consolas"/>
                <a:sym typeface="Consolas"/>
              </a:rPr>
              <a:t>variable</a:t>
            </a:r>
            <a:r>
              <a:rPr lang="en-US" sz="2000" dirty="0">
                <a:solidFill>
                  <a:srgbClr val="000000"/>
                </a:solidFill>
              </a:rPr>
              <a:t> stanzas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Parsed first</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Cannot interpolate or reference other variables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Allow for default values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Optionally specify value type, e.g.,</a:t>
            </a:r>
            <a:endParaRPr sz="2000" dirty="0">
              <a:solidFill>
                <a:srgbClr val="000000"/>
              </a:solidFill>
            </a:endParaRPr>
          </a:p>
          <a:p>
            <a:pPr marL="685800" lvl="1" indent="-279400" algn="l" rtl="0">
              <a:lnSpc>
                <a:spcPct val="115000"/>
              </a:lnSpc>
              <a:spcBef>
                <a:spcPts val="0"/>
              </a:spcBef>
              <a:spcAft>
                <a:spcPts val="0"/>
              </a:spcAft>
              <a:buClr>
                <a:srgbClr val="000000"/>
              </a:buClr>
              <a:buSzPts val="1800"/>
              <a:buFont typeface="Consolas"/>
              <a:buChar char="○"/>
            </a:pPr>
            <a:r>
              <a:rPr lang="en-US" sz="1800" b="1" dirty="0">
                <a:solidFill>
                  <a:srgbClr val="000000"/>
                </a:solidFill>
                <a:latin typeface="Consolas"/>
                <a:ea typeface="Consolas"/>
                <a:cs typeface="Consolas"/>
                <a:sym typeface="Consolas"/>
              </a:rPr>
              <a:t>List, Map, String</a:t>
            </a:r>
            <a:endParaRPr sz="1800" b="1" dirty="0">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None/>
            </a:pPr>
            <a:endParaRPr sz="2000" dirty="0">
              <a:solidFill>
                <a:srgbClr val="000000"/>
              </a:solidFill>
            </a:endParaRPr>
          </a:p>
        </p:txBody>
      </p:sp>
      <p:sp>
        <p:nvSpPr>
          <p:cNvPr id="305" name="Google Shape;305;p44"/>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4"/>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Input Variables</a:t>
            </a:r>
            <a:endParaRPr b="1">
              <a:latin typeface="Helvetica Neue"/>
              <a:ea typeface="Helvetica Neue"/>
              <a:cs typeface="Helvetica Neue"/>
              <a:sym typeface="Helvetica Neue"/>
            </a:endParaRPr>
          </a:p>
        </p:txBody>
      </p:sp>
      <p:sp>
        <p:nvSpPr>
          <p:cNvPr id="304" name="Google Shape;304;p44"/>
          <p:cNvSpPr txBox="1">
            <a:spLocks noGrp="1"/>
          </p:cNvSpPr>
          <p:nvPr>
            <p:ph type="subTitle" idx="1"/>
          </p:nvPr>
        </p:nvSpPr>
        <p:spPr>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Input variable definitions support the following</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ea typeface="Consolas"/>
                <a:cs typeface="Consolas"/>
                <a:sym typeface="Consolas"/>
              </a:rPr>
              <a:t>default – provides default value if not specified; makes optional</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ea typeface="Consolas"/>
                <a:cs typeface="Consolas"/>
                <a:sym typeface="Consolas"/>
              </a:rPr>
              <a:t>type – type of value accepted for the variable</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ea typeface="Consolas"/>
                <a:cs typeface="Consolas"/>
                <a:sym typeface="Consolas"/>
              </a:rPr>
              <a:t>description – string description/documentation</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ea typeface="Consolas"/>
                <a:cs typeface="Consolas"/>
                <a:sym typeface="Consolas"/>
              </a:rPr>
              <a:t>validation – block for defining validation rules for input</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ea typeface="Consolas"/>
                <a:cs typeface="Consolas"/>
                <a:sym typeface="Consolas"/>
              </a:rPr>
              <a:t>sensitive – true or false; limits output as part of TF operations (plan or apply)</a:t>
            </a:r>
            <a:endParaRPr sz="1800" dirty="0">
              <a:solidFill>
                <a:srgbClr val="000000"/>
              </a:solidFill>
              <a:latin typeface="Helvetica Neue Light" panose="020B0604020202020204" charset="0"/>
              <a:ea typeface="Consolas"/>
              <a:cs typeface="Consolas"/>
              <a:sym typeface="Consolas"/>
            </a:endParaRPr>
          </a:p>
          <a:p>
            <a:pPr marL="0" marR="0" lvl="0" indent="0" algn="l" rtl="0">
              <a:lnSpc>
                <a:spcPct val="115000"/>
              </a:lnSpc>
              <a:spcBef>
                <a:spcPts val="0"/>
              </a:spcBef>
              <a:spcAft>
                <a:spcPts val="0"/>
              </a:spcAft>
              <a:buNone/>
            </a:pPr>
            <a:endParaRPr sz="2000" dirty="0">
              <a:solidFill>
                <a:srgbClr val="000000"/>
              </a:solidFill>
            </a:endParaRPr>
          </a:p>
        </p:txBody>
      </p:sp>
      <p:sp>
        <p:nvSpPr>
          <p:cNvPr id="305" name="Google Shape;305;p44"/>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76</a:t>
            </a:fld>
            <a:endParaRPr/>
          </a:p>
        </p:txBody>
      </p:sp>
    </p:spTree>
    <p:extLst>
      <p:ext uri="{BB962C8B-B14F-4D97-AF65-F5344CB8AC3E}">
        <p14:creationId xmlns:p14="http://schemas.microsoft.com/office/powerpoint/2010/main" val="144779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5"/>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Example Variable Definition</a:t>
            </a:r>
            <a:endParaRPr b="1">
              <a:latin typeface="Helvetica Neue"/>
              <a:ea typeface="Helvetica Neue"/>
              <a:cs typeface="Helvetica Neue"/>
              <a:sym typeface="Helvetica Neue"/>
            </a:endParaRPr>
          </a:p>
        </p:txBody>
      </p:sp>
      <p:sp>
        <p:nvSpPr>
          <p:cNvPr id="312" name="Google Shape;312;p45"/>
          <p:cNvSpPr txBox="1">
            <a:spLocks noGrp="1"/>
          </p:cNvSpPr>
          <p:nvPr>
            <p:ph type="subTitle" idx="1"/>
          </p:nvPr>
        </p:nvSpPr>
        <p:spPr>
          <a:xfrm>
            <a:off x="613700" y="1472259"/>
            <a:ext cx="7625100" cy="31731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lnSpc>
                <a:spcPct val="90000"/>
              </a:lnSpc>
              <a:spcBef>
                <a:spcPts val="0"/>
              </a:spcBef>
              <a:spcAft>
                <a:spcPts val="0"/>
              </a:spcAft>
              <a:buNone/>
            </a:pPr>
            <a:r>
              <a:rPr lang="en-US" sz="2700" b="1" dirty="0">
                <a:solidFill>
                  <a:srgbClr val="FF9900"/>
                </a:solidFill>
                <a:latin typeface="Courier"/>
                <a:ea typeface="Courier"/>
                <a:cs typeface="Courier"/>
                <a:sym typeface="Courier"/>
              </a:rPr>
              <a:t>variable</a:t>
            </a:r>
            <a:r>
              <a:rPr lang="en-US" sz="2700" b="1" dirty="0">
                <a:solidFill>
                  <a:srgbClr val="FFFFFF"/>
                </a:solidFill>
                <a:latin typeface="Courier"/>
                <a:ea typeface="Courier"/>
                <a:cs typeface="Courier"/>
                <a:sym typeface="Courier"/>
              </a:rPr>
              <a:t> </a:t>
            </a:r>
            <a:r>
              <a:rPr lang="en-US" sz="2700" b="1" dirty="0">
                <a:solidFill>
                  <a:srgbClr val="6FA8DC"/>
                </a:solidFill>
                <a:latin typeface="Courier"/>
                <a:ea typeface="Courier"/>
                <a:cs typeface="Courier"/>
                <a:sym typeface="Courier"/>
              </a:rPr>
              <a:t>“</a:t>
            </a:r>
            <a:r>
              <a:rPr lang="en-US" sz="2700" b="1" dirty="0" err="1">
                <a:solidFill>
                  <a:srgbClr val="6FA8DC"/>
                </a:solidFill>
                <a:latin typeface="Courier"/>
                <a:ea typeface="Courier"/>
                <a:cs typeface="Courier"/>
                <a:sym typeface="Courier"/>
              </a:rPr>
              <a:t>instance_size</a:t>
            </a:r>
            <a:r>
              <a:rPr lang="en-US" sz="2700" b="1" dirty="0">
                <a:solidFill>
                  <a:srgbClr val="6FA8DC"/>
                </a:solidFill>
                <a:latin typeface="Courier"/>
                <a:ea typeface="Courier"/>
                <a:cs typeface="Courier"/>
                <a:sym typeface="Courier"/>
              </a:rPr>
              <a:t>”</a:t>
            </a:r>
            <a:r>
              <a:rPr lang="en-US" sz="2700" b="1" dirty="0">
                <a:solidFill>
                  <a:srgbClr val="FFFFFF"/>
                </a:solidFill>
                <a:latin typeface="Courier"/>
                <a:ea typeface="Courier"/>
                <a:cs typeface="Courier"/>
                <a:sym typeface="Courier"/>
              </a:rPr>
              <a:t> </a:t>
            </a:r>
            <a:r>
              <a:rPr lang="en-US" sz="2700" b="1" dirty="0">
                <a:solidFill>
                  <a:srgbClr val="C9DAF8"/>
                </a:solidFill>
                <a:latin typeface="Courier"/>
                <a:ea typeface="Courier"/>
                <a:cs typeface="Courier"/>
                <a:sym typeface="Courier"/>
              </a:rPr>
              <a:t>{</a:t>
            </a:r>
            <a:endParaRPr sz="2700"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C9DAF8"/>
                </a:solidFill>
                <a:latin typeface="Courier"/>
                <a:ea typeface="Courier"/>
                <a:cs typeface="Courier"/>
                <a:sym typeface="Courier"/>
              </a:rPr>
              <a:t>  </a:t>
            </a:r>
            <a:r>
              <a:rPr lang="en-US" sz="2700" b="1" dirty="0">
                <a:solidFill>
                  <a:srgbClr val="8E7CC3"/>
                </a:solidFill>
                <a:latin typeface="Courier"/>
                <a:ea typeface="Courier"/>
                <a:cs typeface="Courier"/>
                <a:sym typeface="Courier"/>
              </a:rPr>
              <a:t>default</a:t>
            </a:r>
            <a:r>
              <a:rPr lang="en-US" sz="2700" b="1" dirty="0">
                <a:solidFill>
                  <a:srgbClr val="C9DAF8"/>
                </a:solidFill>
                <a:latin typeface="Courier"/>
                <a:ea typeface="Courier"/>
                <a:cs typeface="Courier"/>
                <a:sym typeface="Courier"/>
              </a:rPr>
              <a:t>     = </a:t>
            </a:r>
            <a:r>
              <a:rPr lang="en-US" sz="2700" b="1" dirty="0">
                <a:solidFill>
                  <a:srgbClr val="6AA84F"/>
                </a:solidFill>
                <a:latin typeface="Courier"/>
                <a:ea typeface="Courier"/>
                <a:cs typeface="Courier"/>
                <a:sym typeface="Courier"/>
              </a:rPr>
              <a:t>“t2.micro”</a:t>
            </a:r>
            <a:endParaRPr sz="2700" b="1" dirty="0">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C9DAF8"/>
                </a:solidFill>
                <a:latin typeface="Courier"/>
                <a:ea typeface="Courier"/>
                <a:cs typeface="Courier"/>
                <a:sym typeface="Courier"/>
              </a:rPr>
              <a:t>  </a:t>
            </a:r>
            <a:r>
              <a:rPr lang="en-US" sz="2700" b="1" dirty="0">
                <a:solidFill>
                  <a:srgbClr val="8E7CC3"/>
                </a:solidFill>
                <a:latin typeface="Courier"/>
                <a:ea typeface="Courier"/>
                <a:cs typeface="Courier"/>
                <a:sym typeface="Courier"/>
              </a:rPr>
              <a:t>type</a:t>
            </a:r>
            <a:r>
              <a:rPr lang="en-US" sz="2700" b="1" dirty="0">
                <a:solidFill>
                  <a:srgbClr val="C9DAF8"/>
                </a:solidFill>
                <a:latin typeface="Courier"/>
                <a:ea typeface="Courier"/>
                <a:cs typeface="Courier"/>
                <a:sym typeface="Courier"/>
              </a:rPr>
              <a:t>        = </a:t>
            </a:r>
            <a:r>
              <a:rPr lang="en-US" sz="2700" b="1" dirty="0">
                <a:solidFill>
                  <a:srgbClr val="6AA84F"/>
                </a:solidFill>
                <a:latin typeface="Courier"/>
                <a:ea typeface="Courier"/>
                <a:cs typeface="Courier"/>
                <a:sym typeface="Courier"/>
              </a:rPr>
              <a:t>string </a:t>
            </a:r>
            <a:r>
              <a:rPr lang="en-US" sz="2700" b="1" dirty="0">
                <a:solidFill>
                  <a:srgbClr val="FF9900"/>
                </a:solidFill>
                <a:latin typeface="Courier"/>
                <a:ea typeface="Courier"/>
                <a:cs typeface="Courier"/>
                <a:sym typeface="Courier"/>
              </a:rPr>
              <a:t># changed in 0.12</a:t>
            </a:r>
            <a:endParaRPr sz="2700" b="1" dirty="0">
              <a:solidFill>
                <a:srgbClr val="FF9900"/>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6AA84F"/>
                </a:solidFill>
                <a:latin typeface="Courier"/>
                <a:ea typeface="Courier"/>
                <a:cs typeface="Courier"/>
                <a:sym typeface="Courier"/>
              </a:rPr>
              <a:t>  </a:t>
            </a:r>
            <a:r>
              <a:rPr lang="en-US" sz="2700" b="1" dirty="0">
                <a:solidFill>
                  <a:srgbClr val="8E7CC3"/>
                </a:solidFill>
                <a:latin typeface="Courier"/>
                <a:ea typeface="Courier"/>
                <a:cs typeface="Courier"/>
                <a:sym typeface="Courier"/>
              </a:rPr>
              <a:t>description </a:t>
            </a:r>
            <a:r>
              <a:rPr lang="en-US" sz="2700" b="1" dirty="0">
                <a:solidFill>
                  <a:srgbClr val="C9DAF8"/>
                </a:solidFill>
                <a:latin typeface="Courier"/>
                <a:ea typeface="Courier"/>
                <a:cs typeface="Courier"/>
                <a:sym typeface="Courier"/>
              </a:rPr>
              <a:t>= </a:t>
            </a:r>
            <a:r>
              <a:rPr lang="en-US" sz="2700" b="1" dirty="0">
                <a:solidFill>
                  <a:srgbClr val="6AA84F"/>
                </a:solidFill>
                <a:latin typeface="Courier"/>
                <a:ea typeface="Courier"/>
                <a:cs typeface="Courier"/>
                <a:sym typeface="Courier"/>
              </a:rPr>
              <a:t>“Size of EC2 instance”</a:t>
            </a:r>
            <a:endParaRPr sz="2700" b="1" dirty="0">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C9DAF8"/>
                </a:solidFill>
                <a:latin typeface="Courier"/>
                <a:ea typeface="Courier"/>
                <a:cs typeface="Courier"/>
                <a:sym typeface="Courier"/>
              </a:rPr>
              <a:t>}</a:t>
            </a:r>
            <a:endParaRPr sz="2700" b="1" dirty="0">
              <a:solidFill>
                <a:srgbClr val="C9DAF8"/>
              </a:solidFill>
              <a:latin typeface="Courier"/>
              <a:ea typeface="Courier"/>
              <a:cs typeface="Courier"/>
              <a:sym typeface="Courier"/>
            </a:endParaRPr>
          </a:p>
        </p:txBody>
      </p:sp>
      <p:sp>
        <p:nvSpPr>
          <p:cNvPr id="311" name="Google Shape;311;p45"/>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5"/>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dirty="0">
                <a:latin typeface="Helvetica Neue"/>
                <a:ea typeface="Helvetica Neue"/>
                <a:cs typeface="Helvetica Neue"/>
                <a:sym typeface="Helvetica Neue"/>
              </a:rPr>
              <a:t>Example Variable Definition</a:t>
            </a:r>
            <a:endParaRPr b="1" dirty="0">
              <a:latin typeface="Helvetica Neue"/>
              <a:ea typeface="Helvetica Neue"/>
              <a:cs typeface="Helvetica Neue"/>
              <a:sym typeface="Helvetica Neue"/>
            </a:endParaRPr>
          </a:p>
        </p:txBody>
      </p:sp>
      <p:sp>
        <p:nvSpPr>
          <p:cNvPr id="312" name="Google Shape;312;p45"/>
          <p:cNvSpPr txBox="1">
            <a:spLocks noGrp="1"/>
          </p:cNvSpPr>
          <p:nvPr>
            <p:ph type="subTitle" idx="1"/>
          </p:nvPr>
        </p:nvSpPr>
        <p:spPr>
          <a:xfrm>
            <a:off x="613700" y="1392359"/>
            <a:ext cx="7625100" cy="31731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lnSpc>
                <a:spcPct val="90000"/>
              </a:lnSpc>
              <a:spcBef>
                <a:spcPts val="0"/>
              </a:spcBef>
              <a:spcAft>
                <a:spcPts val="0"/>
              </a:spcAft>
              <a:buNone/>
            </a:pPr>
            <a:r>
              <a:rPr lang="en-US" sz="1400" b="1" dirty="0">
                <a:solidFill>
                  <a:srgbClr val="FF9900"/>
                </a:solidFill>
                <a:latin typeface="Courier"/>
                <a:ea typeface="Courier"/>
                <a:cs typeface="Courier"/>
                <a:sym typeface="Courier"/>
              </a:rPr>
              <a:t>variable</a:t>
            </a:r>
            <a:r>
              <a:rPr lang="en-US" sz="1400" b="1" dirty="0">
                <a:solidFill>
                  <a:srgbClr val="FFFFFF"/>
                </a:solidFill>
                <a:latin typeface="Courier"/>
                <a:ea typeface="Courier"/>
                <a:cs typeface="Courier"/>
                <a:sym typeface="Courier"/>
              </a:rPr>
              <a:t> </a:t>
            </a:r>
            <a:r>
              <a:rPr lang="en-US" sz="1400" b="1" dirty="0">
                <a:solidFill>
                  <a:srgbClr val="6FA8DC"/>
                </a:solidFill>
                <a:latin typeface="Courier"/>
                <a:ea typeface="Courier"/>
                <a:cs typeface="Courier"/>
                <a:sym typeface="Courier"/>
              </a:rPr>
              <a:t>“</a:t>
            </a:r>
            <a:r>
              <a:rPr lang="en-US" sz="1400" b="1" dirty="0" err="1">
                <a:solidFill>
                  <a:srgbClr val="6FA8DC"/>
                </a:solidFill>
                <a:latin typeface="Courier"/>
                <a:ea typeface="Courier"/>
                <a:cs typeface="Courier"/>
                <a:sym typeface="Courier"/>
              </a:rPr>
              <a:t>student_alias</a:t>
            </a:r>
            <a:r>
              <a:rPr lang="en-US" sz="1400" b="1" dirty="0">
                <a:solidFill>
                  <a:srgbClr val="6FA8DC"/>
                </a:solidFill>
                <a:latin typeface="Courier"/>
                <a:ea typeface="Courier"/>
                <a:cs typeface="Courier"/>
                <a:sym typeface="Courier"/>
              </a:rPr>
              <a:t>”</a:t>
            </a:r>
            <a:r>
              <a:rPr lang="en-US" sz="1400" b="1" dirty="0">
                <a:solidFill>
                  <a:srgbClr val="FFFFFF"/>
                </a:solidFill>
                <a:latin typeface="Courier"/>
                <a:ea typeface="Courier"/>
                <a:cs typeface="Courier"/>
                <a:sym typeface="Courier"/>
              </a:rPr>
              <a:t> </a:t>
            </a:r>
            <a:r>
              <a:rPr lang="en-US" sz="1400" b="1" dirty="0">
                <a:solidFill>
                  <a:srgbClr val="C9DAF8"/>
                </a:solidFill>
                <a:latin typeface="Courier"/>
                <a:ea typeface="Courier"/>
                <a:cs typeface="Courier"/>
                <a:sym typeface="Courier"/>
              </a:rPr>
              <a:t>{</a:t>
            </a:r>
          </a:p>
          <a:p>
            <a:pPr marL="0" lvl="0" indent="0" algn="l" rtl="0">
              <a:lnSpc>
                <a:spcPct val="90000"/>
              </a:lnSpc>
              <a:spcBef>
                <a:spcPts val="0"/>
              </a:spcBef>
              <a:spcAft>
                <a:spcPts val="0"/>
              </a:spcAft>
              <a:buNone/>
            </a:pPr>
            <a:r>
              <a:rPr lang="en-US" sz="1400" b="1" dirty="0">
                <a:solidFill>
                  <a:srgbClr val="8E7CC3"/>
                </a:solidFill>
                <a:latin typeface="Courier"/>
                <a:ea typeface="Courier"/>
                <a:cs typeface="Courier"/>
                <a:sym typeface="Courier"/>
              </a:rPr>
              <a:t>  type</a:t>
            </a:r>
            <a:r>
              <a:rPr lang="en-US" sz="1400" b="1" dirty="0">
                <a:solidFill>
                  <a:srgbClr val="C9DAF8"/>
                </a:solidFill>
                <a:latin typeface="Courier"/>
                <a:ea typeface="Courier"/>
                <a:cs typeface="Courier"/>
                <a:sym typeface="Courier"/>
              </a:rPr>
              <a:t>        = </a:t>
            </a:r>
            <a:r>
              <a:rPr lang="en-US" sz="1400" b="1" dirty="0">
                <a:solidFill>
                  <a:srgbClr val="6AA84F"/>
                </a:solidFill>
                <a:latin typeface="Courier"/>
                <a:ea typeface="Courier"/>
                <a:cs typeface="Courier"/>
                <a:sym typeface="Courier"/>
              </a:rPr>
              <a:t>string</a:t>
            </a:r>
            <a:endParaRPr lang="en-US" sz="1400" b="1" dirty="0">
              <a:solidFill>
                <a:srgbClr val="FF9900"/>
              </a:solidFill>
              <a:latin typeface="Courier"/>
              <a:ea typeface="Courier"/>
              <a:cs typeface="Courier"/>
              <a:sym typeface="Courier"/>
            </a:endParaRPr>
          </a:p>
          <a:p>
            <a:pPr marL="0" lvl="0" indent="0" algn="l" rtl="0">
              <a:lnSpc>
                <a:spcPct val="90000"/>
              </a:lnSpc>
              <a:spcBef>
                <a:spcPts val="0"/>
              </a:spcBef>
              <a:spcAft>
                <a:spcPts val="0"/>
              </a:spcAft>
              <a:buNone/>
            </a:pPr>
            <a:r>
              <a:rPr lang="en-US" sz="1400" b="1" dirty="0">
                <a:solidFill>
                  <a:srgbClr val="6AA84F"/>
                </a:solidFill>
                <a:latin typeface="Courier"/>
                <a:ea typeface="Courier"/>
                <a:cs typeface="Courier"/>
                <a:sym typeface="Courier"/>
              </a:rPr>
              <a:t>  </a:t>
            </a:r>
            <a:r>
              <a:rPr lang="en-US" sz="1400" b="1" dirty="0">
                <a:solidFill>
                  <a:srgbClr val="8E7CC3"/>
                </a:solidFill>
                <a:latin typeface="Courier"/>
                <a:ea typeface="Courier"/>
                <a:cs typeface="Courier"/>
                <a:sym typeface="Courier"/>
              </a:rPr>
              <a:t>description </a:t>
            </a:r>
            <a:r>
              <a:rPr lang="en-US" sz="1400" b="1" dirty="0">
                <a:solidFill>
                  <a:srgbClr val="C9DAF8"/>
                </a:solidFill>
                <a:latin typeface="Courier"/>
                <a:ea typeface="Courier"/>
                <a:cs typeface="Courier"/>
                <a:sym typeface="Courier"/>
              </a:rPr>
              <a:t>= </a:t>
            </a:r>
            <a:r>
              <a:rPr lang="en-US" sz="1400" b="1" dirty="0">
                <a:solidFill>
                  <a:srgbClr val="6AA84F"/>
                </a:solidFill>
                <a:latin typeface="Courier"/>
                <a:ea typeface="Courier"/>
                <a:cs typeface="Courier"/>
                <a:sym typeface="Courier"/>
              </a:rPr>
              <a:t>“Your student alias”</a:t>
            </a:r>
          </a:p>
          <a:p>
            <a:pPr marL="0" lvl="0" indent="0" algn="l" rtl="0">
              <a:lnSpc>
                <a:spcPct val="90000"/>
              </a:lnSpc>
              <a:spcBef>
                <a:spcPts val="0"/>
              </a:spcBef>
              <a:spcAft>
                <a:spcPts val="0"/>
              </a:spcAft>
              <a:buNone/>
            </a:pPr>
            <a:r>
              <a:rPr lang="en-US" sz="1400" b="1" dirty="0">
                <a:solidFill>
                  <a:srgbClr val="6AA84F"/>
                </a:solidFill>
                <a:latin typeface="Courier"/>
                <a:ea typeface="Courier"/>
                <a:cs typeface="Courier"/>
                <a:sym typeface="Courier"/>
              </a:rPr>
              <a:t>  </a:t>
            </a:r>
            <a:r>
              <a:rPr lang="en-US" sz="1400" b="1" dirty="0">
                <a:solidFill>
                  <a:srgbClr val="8E7CC3"/>
                </a:solidFill>
                <a:latin typeface="Courier"/>
                <a:ea typeface="Courier"/>
                <a:cs typeface="Courier"/>
                <a:sym typeface="Courier"/>
              </a:rPr>
              <a:t>validation</a:t>
            </a:r>
            <a:r>
              <a:rPr lang="en-US" sz="1400" b="1" dirty="0">
                <a:solidFill>
                  <a:srgbClr val="6AA84F"/>
                </a:solidFill>
                <a:latin typeface="Courier"/>
                <a:ea typeface="Courier"/>
                <a:cs typeface="Courier"/>
                <a:sym typeface="Courier"/>
              </a:rPr>
              <a:t> </a:t>
            </a:r>
            <a:r>
              <a:rPr lang="en-US" sz="1400" b="1" dirty="0">
                <a:solidFill>
                  <a:schemeClr val="bg1"/>
                </a:solidFill>
                <a:latin typeface="Courier"/>
                <a:ea typeface="Courier"/>
                <a:cs typeface="Courier"/>
                <a:sym typeface="Courier"/>
              </a:rPr>
              <a:t>{</a:t>
            </a:r>
          </a:p>
          <a:p>
            <a:pPr marL="0" lvl="0" indent="0" algn="l" rtl="0">
              <a:lnSpc>
                <a:spcPct val="90000"/>
              </a:lnSpc>
              <a:spcBef>
                <a:spcPts val="0"/>
              </a:spcBef>
              <a:spcAft>
                <a:spcPts val="0"/>
              </a:spcAft>
              <a:buNone/>
            </a:pPr>
            <a:r>
              <a:rPr lang="en-US" sz="1400" b="1" dirty="0">
                <a:solidFill>
                  <a:srgbClr val="6AA84F"/>
                </a:solidFill>
                <a:latin typeface="Courier"/>
                <a:ea typeface="Courier"/>
                <a:cs typeface="Courier"/>
                <a:sym typeface="Courier"/>
              </a:rPr>
              <a:t>    </a:t>
            </a:r>
            <a:r>
              <a:rPr lang="en-US" sz="1400" b="1" dirty="0">
                <a:solidFill>
                  <a:srgbClr val="8E7CC3"/>
                </a:solidFill>
                <a:latin typeface="Courier"/>
                <a:ea typeface="Courier"/>
                <a:cs typeface="Courier"/>
                <a:sym typeface="Courier"/>
              </a:rPr>
              <a:t>condition</a:t>
            </a:r>
            <a:r>
              <a:rPr lang="en-US" sz="1400" b="1" dirty="0">
                <a:solidFill>
                  <a:srgbClr val="6AA84F"/>
                </a:solidFill>
                <a:latin typeface="Courier"/>
                <a:ea typeface="Courier"/>
                <a:cs typeface="Courier"/>
                <a:sym typeface="Courier"/>
              </a:rPr>
              <a:t>     = </a:t>
            </a:r>
            <a:r>
              <a:rPr lang="en-US" sz="1400" b="1" dirty="0" err="1">
                <a:solidFill>
                  <a:srgbClr val="6AA84F"/>
                </a:solidFill>
                <a:latin typeface="Courier"/>
                <a:ea typeface="Courier"/>
                <a:cs typeface="Courier"/>
                <a:sym typeface="Courier"/>
              </a:rPr>
              <a:t>trimprefix</a:t>
            </a:r>
            <a:r>
              <a:rPr lang="en-US" sz="1400" b="1" dirty="0">
                <a:solidFill>
                  <a:srgbClr val="6AA84F"/>
                </a:solidFill>
                <a:latin typeface="Courier"/>
                <a:ea typeface="Courier"/>
                <a:cs typeface="Courier"/>
                <a:sym typeface="Courier"/>
              </a:rPr>
              <a:t>(</a:t>
            </a:r>
            <a:r>
              <a:rPr lang="en-US" sz="1400" b="1" dirty="0" err="1">
                <a:solidFill>
                  <a:srgbClr val="6AA84F"/>
                </a:solidFill>
                <a:latin typeface="Courier"/>
                <a:ea typeface="Courier"/>
                <a:cs typeface="Courier"/>
                <a:sym typeface="Courier"/>
              </a:rPr>
              <a:t>var.student_alias</a:t>
            </a:r>
            <a:r>
              <a:rPr lang="en-US" sz="1400" b="1" dirty="0">
                <a:solidFill>
                  <a:srgbClr val="6AA84F"/>
                </a:solidFill>
                <a:latin typeface="Courier"/>
                <a:ea typeface="Courier"/>
                <a:cs typeface="Courier"/>
                <a:sym typeface="Courier"/>
              </a:rPr>
              <a:t>, “test”) == </a:t>
            </a:r>
            <a:r>
              <a:rPr lang="en-US" sz="1400" b="1" dirty="0" err="1">
                <a:solidFill>
                  <a:srgbClr val="6AA84F"/>
                </a:solidFill>
                <a:latin typeface="Courier"/>
                <a:ea typeface="Courier"/>
                <a:cs typeface="Courier"/>
                <a:sym typeface="Courier"/>
              </a:rPr>
              <a:t>var.student_alias</a:t>
            </a:r>
            <a:endParaRPr lang="en-US" sz="1400" b="1" dirty="0">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1400" b="1" dirty="0">
                <a:solidFill>
                  <a:srgbClr val="6AA84F"/>
                </a:solidFill>
                <a:latin typeface="Courier"/>
                <a:ea typeface="Courier"/>
                <a:cs typeface="Courier"/>
                <a:sym typeface="Courier"/>
              </a:rPr>
              <a:t>    </a:t>
            </a:r>
            <a:r>
              <a:rPr lang="en-US" sz="1400" b="1" dirty="0" err="1">
                <a:solidFill>
                  <a:srgbClr val="8E7CC3"/>
                </a:solidFill>
                <a:latin typeface="Courier"/>
                <a:ea typeface="Courier"/>
                <a:cs typeface="Courier"/>
                <a:sym typeface="Courier"/>
              </a:rPr>
              <a:t>error_message</a:t>
            </a:r>
            <a:r>
              <a:rPr lang="en-US" sz="1400" b="1" dirty="0">
                <a:solidFill>
                  <a:srgbClr val="6AA84F"/>
                </a:solidFill>
                <a:latin typeface="Courier"/>
                <a:ea typeface="Courier"/>
                <a:cs typeface="Courier"/>
                <a:sym typeface="Courier"/>
              </a:rPr>
              <a:t> = “Please do not use test aliases with this deployment.”</a:t>
            </a:r>
          </a:p>
          <a:p>
            <a:pPr marL="0" lvl="0" indent="0" algn="l" rtl="0">
              <a:lnSpc>
                <a:spcPct val="90000"/>
              </a:lnSpc>
              <a:spcBef>
                <a:spcPts val="0"/>
              </a:spcBef>
              <a:spcAft>
                <a:spcPts val="0"/>
              </a:spcAft>
              <a:buNone/>
            </a:pPr>
            <a:r>
              <a:rPr lang="en-US" sz="1400" b="1" dirty="0">
                <a:solidFill>
                  <a:srgbClr val="6AA84F"/>
                </a:solidFill>
                <a:latin typeface="Courier"/>
                <a:ea typeface="Courier"/>
                <a:cs typeface="Courier"/>
                <a:sym typeface="Courier"/>
              </a:rPr>
              <a:t>  </a:t>
            </a:r>
            <a:r>
              <a:rPr lang="en-US" sz="1400" b="1" dirty="0">
                <a:solidFill>
                  <a:schemeClr val="bg1"/>
                </a:solidFill>
                <a:latin typeface="Courier"/>
                <a:ea typeface="Courier"/>
                <a:cs typeface="Courier"/>
                <a:sym typeface="Courier"/>
              </a:rPr>
              <a:t>}</a:t>
            </a:r>
          </a:p>
          <a:p>
            <a:pPr marL="0" lvl="0" indent="0" algn="l" rtl="0">
              <a:lnSpc>
                <a:spcPct val="90000"/>
              </a:lnSpc>
              <a:spcBef>
                <a:spcPts val="0"/>
              </a:spcBef>
              <a:spcAft>
                <a:spcPts val="0"/>
              </a:spcAft>
              <a:buNone/>
            </a:pPr>
            <a:r>
              <a:rPr lang="en-US" sz="1400" b="1" dirty="0">
                <a:solidFill>
                  <a:srgbClr val="C9DAF8"/>
                </a:solidFill>
                <a:latin typeface="Courier"/>
                <a:ea typeface="Courier"/>
                <a:cs typeface="Courier"/>
                <a:sym typeface="Courier"/>
              </a:rPr>
              <a:t>}</a:t>
            </a:r>
          </a:p>
        </p:txBody>
      </p:sp>
      <p:sp>
        <p:nvSpPr>
          <p:cNvPr id="311" name="Google Shape;311;p45"/>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78</a:t>
            </a:fld>
            <a:endParaRPr/>
          </a:p>
        </p:txBody>
      </p:sp>
    </p:spTree>
    <p:extLst>
      <p:ext uri="{BB962C8B-B14F-4D97-AF65-F5344CB8AC3E}">
        <p14:creationId xmlns:p14="http://schemas.microsoft.com/office/powerpoint/2010/main" val="781872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8"/>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Data Sources</a:t>
            </a:r>
            <a:endParaRPr b="1">
              <a:latin typeface="Helvetica Neue"/>
              <a:ea typeface="Helvetica Neue"/>
              <a:cs typeface="Helvetica Neue"/>
              <a:sym typeface="Helvetica Neue"/>
            </a:endParaRPr>
          </a:p>
        </p:txBody>
      </p:sp>
      <p:sp>
        <p:nvSpPr>
          <p:cNvPr id="332" name="Google Shape;332;p48"/>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Logical references to data objects stored externally to the </a:t>
            </a:r>
            <a:r>
              <a:rPr lang="en-US" sz="2000" b="1" dirty="0" err="1">
                <a:solidFill>
                  <a:srgbClr val="000000"/>
                </a:solidFill>
                <a:latin typeface="Consolas"/>
                <a:ea typeface="Consolas"/>
                <a:cs typeface="Consolas"/>
                <a:sym typeface="Consolas"/>
              </a:rPr>
              <a:t>tfstate</a:t>
            </a:r>
            <a:r>
              <a:rPr lang="en-US" sz="2000" dirty="0">
                <a:solidFill>
                  <a:srgbClr val="000000"/>
                </a:solidFill>
              </a:rPr>
              <a:t> file</a:t>
            </a: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Allows you to reference resources not created by Terraform</a:t>
            </a: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Examples</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current default region in AWS CLI</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AMI ID search</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AWS ARN lookup</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AWS VPC CIDR range</a:t>
            </a:r>
            <a:endParaRPr sz="2000" dirty="0">
              <a:solidFill>
                <a:srgbClr val="000000"/>
              </a:solidFill>
            </a:endParaRPr>
          </a:p>
          <a:p>
            <a:pPr marL="0" marR="0" lvl="0" indent="0" algn="l" rtl="0">
              <a:lnSpc>
                <a:spcPct val="90000"/>
              </a:lnSpc>
              <a:spcBef>
                <a:spcPts val="0"/>
              </a:spcBef>
              <a:spcAft>
                <a:spcPts val="0"/>
              </a:spcAft>
              <a:buNone/>
            </a:pPr>
            <a:endParaRPr sz="2000" dirty="0">
              <a:solidFill>
                <a:srgbClr val="000000"/>
              </a:solidFill>
            </a:endParaRPr>
          </a:p>
        </p:txBody>
      </p:sp>
      <p:sp>
        <p:nvSpPr>
          <p:cNvPr id="333" name="Google Shape;333;p48"/>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0"/>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Objectives</a:t>
            </a:r>
            <a:endParaRPr>
              <a:solidFill>
                <a:schemeClr val="dk1"/>
              </a:solidFill>
            </a:endParaRPr>
          </a:p>
        </p:txBody>
      </p:sp>
      <p:sp>
        <p:nvSpPr>
          <p:cNvPr id="369" name="Google Shape;369;p50"/>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 sz="1500" dirty="0">
                <a:solidFill>
                  <a:srgbClr val="404040"/>
                </a:solidFill>
              </a:rPr>
              <a:t>Construct &amp; deploy microservices utilizing Go</a:t>
            </a:r>
            <a:endParaRPr sz="1500" dirty="0">
              <a:solidFill>
                <a:srgbClr val="404040"/>
              </a:solidFill>
            </a:endParaRPr>
          </a:p>
          <a:p>
            <a:pPr marL="457200" lvl="0" indent="-323850" algn="l" rtl="0">
              <a:lnSpc>
                <a:spcPct val="150000"/>
              </a:lnSpc>
              <a:spcBef>
                <a:spcPts val="1000"/>
              </a:spcBef>
              <a:spcAft>
                <a:spcPts val="1000"/>
              </a:spcAft>
              <a:buClr>
                <a:srgbClr val="404040"/>
              </a:buClr>
              <a:buSzPts val="1500"/>
              <a:buChar char="●"/>
            </a:pPr>
            <a:r>
              <a:rPr lang="en" sz="1500" dirty="0">
                <a:solidFill>
                  <a:srgbClr val="404040"/>
                </a:solidFill>
              </a:rPr>
              <a:t>Describe the fundamental philosophy around microservices architecture, their benefits, and their cost</a:t>
            </a:r>
          </a:p>
          <a:p>
            <a:pPr marL="457200" lvl="0" indent="-323850" algn="l" rtl="0">
              <a:lnSpc>
                <a:spcPct val="150000"/>
              </a:lnSpc>
              <a:spcBef>
                <a:spcPts val="1000"/>
              </a:spcBef>
              <a:spcAft>
                <a:spcPts val="1000"/>
              </a:spcAft>
              <a:buClr>
                <a:srgbClr val="404040"/>
              </a:buClr>
              <a:buSzPts val="1500"/>
              <a:buChar char="●"/>
            </a:pPr>
            <a:r>
              <a:rPr lang="en" sz="1500" dirty="0">
                <a:solidFill>
                  <a:srgbClr val="404040"/>
                </a:solidFill>
              </a:rPr>
              <a:t>Speak to Serverless as well as Containerization deployment models</a:t>
            </a:r>
            <a:endParaRPr sz="1500" dirty="0">
              <a:solidFill>
                <a:srgbClr val="404040"/>
              </a:solidFill>
            </a:endParaRPr>
          </a:p>
        </p:txBody>
      </p:sp>
      <p:sp>
        <p:nvSpPr>
          <p:cNvPr id="370" name="Google Shape;370;p50"/>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At the end of this course you will be able to:</a:t>
            </a:r>
            <a:endParaRPr sz="1800" b="1">
              <a:solidFill>
                <a:srgbClr val="F05A28"/>
              </a:solidFill>
            </a:endParaRPr>
          </a:p>
        </p:txBody>
      </p:sp>
      <p:sp>
        <p:nvSpPr>
          <p:cNvPr id="371" name="Google Shape;371;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Data Source Example: AWS AMI Lookup</a:t>
            </a:r>
            <a:endParaRPr b="1">
              <a:latin typeface="Helvetica Neue"/>
              <a:ea typeface="Helvetica Neue"/>
              <a:cs typeface="Helvetica Neue"/>
              <a:sym typeface="Helvetica Neue"/>
            </a:endParaRPr>
          </a:p>
        </p:txBody>
      </p:sp>
      <p:sp>
        <p:nvSpPr>
          <p:cNvPr id="340" name="Google Shape;340;p49"/>
          <p:cNvSpPr txBox="1">
            <a:spLocks noGrp="1"/>
          </p:cNvSpPr>
          <p:nvPr>
            <p:ph type="subTitle" idx="1"/>
          </p:nvPr>
        </p:nvSpPr>
        <p:spPr>
          <a:xfrm>
            <a:off x="613700" y="1427870"/>
            <a:ext cx="7625100" cy="31731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lnSpc>
                <a:spcPct val="90000"/>
              </a:lnSpc>
              <a:spcBef>
                <a:spcPts val="0"/>
              </a:spcBef>
              <a:spcAft>
                <a:spcPts val="0"/>
              </a:spcAft>
              <a:buClr>
                <a:schemeClr val="dk1"/>
              </a:buClr>
              <a:buSzPts val="800"/>
              <a:buFont typeface="Arial"/>
              <a:buNone/>
            </a:pPr>
            <a:r>
              <a:rPr lang="en-US" b="1" dirty="0">
                <a:solidFill>
                  <a:srgbClr val="FF9900"/>
                </a:solidFill>
                <a:latin typeface="Courier"/>
                <a:ea typeface="Courier"/>
                <a:cs typeface="Courier"/>
                <a:sym typeface="Courier"/>
              </a:rPr>
              <a:t>data </a:t>
            </a:r>
            <a:r>
              <a:rPr lang="en-US" b="1" dirty="0">
                <a:solidFill>
                  <a:srgbClr val="6D9EEB"/>
                </a:solidFill>
                <a:latin typeface="Courier"/>
                <a:ea typeface="Courier"/>
                <a:cs typeface="Courier"/>
                <a:sym typeface="Courier"/>
              </a:rPr>
              <a:t>"</a:t>
            </a:r>
            <a:r>
              <a:rPr lang="en-US" b="1" dirty="0" err="1">
                <a:solidFill>
                  <a:srgbClr val="6D9EEB"/>
                </a:solidFill>
                <a:latin typeface="Courier"/>
                <a:ea typeface="Courier"/>
                <a:cs typeface="Courier"/>
                <a:sym typeface="Courier"/>
              </a:rPr>
              <a:t>aws_ami</a:t>
            </a:r>
            <a:r>
              <a:rPr lang="en-US" b="1" dirty="0">
                <a:solidFill>
                  <a:srgbClr val="6D9EEB"/>
                </a:solidFill>
                <a:latin typeface="Courier"/>
                <a:ea typeface="Courier"/>
                <a:cs typeface="Courier"/>
                <a:sym typeface="Courier"/>
              </a:rPr>
              <a:t>" "latest-ubuntu"</a:t>
            </a:r>
            <a:r>
              <a:rPr lang="en-US" b="1" dirty="0">
                <a:solidFill>
                  <a:srgbClr val="FF9900"/>
                </a:solidFill>
                <a:latin typeface="Courier"/>
                <a:ea typeface="Courier"/>
                <a:cs typeface="Courier"/>
                <a:sym typeface="Courier"/>
              </a:rPr>
              <a:t> </a:t>
            </a:r>
            <a:r>
              <a:rPr lang="en-US" b="1" dirty="0">
                <a:solidFill>
                  <a:srgbClr val="C9DAF8"/>
                </a:solidFill>
                <a:latin typeface="Courier"/>
                <a:ea typeface="Courier"/>
                <a:cs typeface="Courier"/>
                <a:sym typeface="Courier"/>
              </a:rPr>
              <a:t>{</a:t>
            </a:r>
            <a:endParaRPr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dirty="0">
                <a:solidFill>
                  <a:srgbClr val="C9DAF8"/>
                </a:solidFill>
                <a:latin typeface="Courier"/>
                <a:ea typeface="Courier"/>
                <a:cs typeface="Courier"/>
                <a:sym typeface="Courier"/>
              </a:rPr>
              <a:t>  </a:t>
            </a:r>
            <a:r>
              <a:rPr lang="en-US" b="1" dirty="0" err="1">
                <a:solidFill>
                  <a:srgbClr val="8E7CC3"/>
                </a:solidFill>
                <a:latin typeface="Courier"/>
                <a:ea typeface="Courier"/>
                <a:cs typeface="Courier"/>
                <a:sym typeface="Courier"/>
              </a:rPr>
              <a:t>most_recent</a:t>
            </a:r>
            <a:r>
              <a:rPr lang="en-US" b="1" dirty="0">
                <a:solidFill>
                  <a:srgbClr val="C9DAF8"/>
                </a:solidFill>
                <a:latin typeface="Courier"/>
                <a:ea typeface="Courier"/>
                <a:cs typeface="Courier"/>
                <a:sym typeface="Courier"/>
              </a:rPr>
              <a:t> = </a:t>
            </a:r>
            <a:r>
              <a:rPr lang="en-US" b="1" dirty="0">
                <a:solidFill>
                  <a:srgbClr val="6AA84F"/>
                </a:solidFill>
                <a:latin typeface="Courier"/>
                <a:ea typeface="Courier"/>
                <a:cs typeface="Courier"/>
                <a:sym typeface="Courier"/>
              </a:rPr>
              <a:t>true</a:t>
            </a:r>
            <a:endParaRPr b="1" dirty="0">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dirty="0">
                <a:solidFill>
                  <a:srgbClr val="C9DAF8"/>
                </a:solidFill>
                <a:latin typeface="Courier"/>
                <a:ea typeface="Courier"/>
                <a:cs typeface="Courier"/>
                <a:sym typeface="Courier"/>
              </a:rPr>
              <a:t>  </a:t>
            </a:r>
            <a:r>
              <a:rPr lang="en-US" b="1" dirty="0">
                <a:solidFill>
                  <a:srgbClr val="8E7CC3"/>
                </a:solidFill>
                <a:latin typeface="Courier"/>
                <a:ea typeface="Courier"/>
                <a:cs typeface="Courier"/>
                <a:sym typeface="Courier"/>
              </a:rPr>
              <a:t>owners</a:t>
            </a:r>
            <a:r>
              <a:rPr lang="en-US" b="1" dirty="0">
                <a:solidFill>
                  <a:srgbClr val="C9DAF8"/>
                </a:solidFill>
                <a:latin typeface="Courier"/>
                <a:ea typeface="Courier"/>
                <a:cs typeface="Courier"/>
                <a:sym typeface="Courier"/>
              </a:rPr>
              <a:t> = [</a:t>
            </a:r>
            <a:r>
              <a:rPr lang="en-US" b="1" dirty="0">
                <a:solidFill>
                  <a:srgbClr val="6AA84F"/>
                </a:solidFill>
                <a:latin typeface="Courier"/>
                <a:ea typeface="Courier"/>
                <a:cs typeface="Courier"/>
                <a:sym typeface="Courier"/>
              </a:rPr>
              <a:t>"099720109477"</a:t>
            </a:r>
            <a:r>
              <a:rPr lang="en-US" b="1" dirty="0">
                <a:solidFill>
                  <a:srgbClr val="C9DAF8"/>
                </a:solidFill>
                <a:latin typeface="Courier"/>
                <a:ea typeface="Courier"/>
                <a:cs typeface="Courier"/>
                <a:sym typeface="Courier"/>
              </a:rPr>
              <a:t>]</a:t>
            </a:r>
            <a:endParaRPr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endParaRPr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dirty="0">
                <a:solidFill>
                  <a:srgbClr val="C9DAF8"/>
                </a:solidFill>
                <a:latin typeface="Courier"/>
                <a:ea typeface="Courier"/>
                <a:cs typeface="Courier"/>
                <a:sym typeface="Courier"/>
              </a:rPr>
              <a:t>  </a:t>
            </a:r>
            <a:r>
              <a:rPr lang="en-US" b="1" dirty="0">
                <a:solidFill>
                  <a:srgbClr val="8E7CC3"/>
                </a:solidFill>
                <a:latin typeface="Courier"/>
                <a:ea typeface="Courier"/>
                <a:cs typeface="Courier"/>
                <a:sym typeface="Courier"/>
              </a:rPr>
              <a:t>filter</a:t>
            </a:r>
            <a:r>
              <a:rPr lang="en-US" b="1" dirty="0">
                <a:solidFill>
                  <a:srgbClr val="C9DAF8"/>
                </a:solidFill>
                <a:latin typeface="Courier"/>
                <a:ea typeface="Courier"/>
                <a:cs typeface="Courier"/>
                <a:sym typeface="Courier"/>
              </a:rPr>
              <a:t> {</a:t>
            </a:r>
            <a:endParaRPr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dirty="0">
                <a:solidFill>
                  <a:srgbClr val="C9DAF8"/>
                </a:solidFill>
                <a:latin typeface="Courier"/>
                <a:ea typeface="Courier"/>
                <a:cs typeface="Courier"/>
                <a:sym typeface="Courier"/>
              </a:rPr>
              <a:t>    </a:t>
            </a:r>
            <a:r>
              <a:rPr lang="en-US" b="1" dirty="0">
                <a:solidFill>
                  <a:srgbClr val="8E7CC3"/>
                </a:solidFill>
                <a:latin typeface="Courier"/>
                <a:ea typeface="Courier"/>
                <a:cs typeface="Courier"/>
                <a:sym typeface="Courier"/>
              </a:rPr>
              <a:t>name</a:t>
            </a:r>
            <a:r>
              <a:rPr lang="en-US" b="1" dirty="0">
                <a:solidFill>
                  <a:srgbClr val="C9DAF8"/>
                </a:solidFill>
                <a:latin typeface="Courier"/>
                <a:ea typeface="Courier"/>
                <a:cs typeface="Courier"/>
                <a:sym typeface="Courier"/>
              </a:rPr>
              <a:t>   = </a:t>
            </a:r>
            <a:r>
              <a:rPr lang="en-US" b="1" dirty="0">
                <a:solidFill>
                  <a:srgbClr val="6AA84F"/>
                </a:solidFill>
                <a:latin typeface="Courier"/>
                <a:ea typeface="Courier"/>
                <a:cs typeface="Courier"/>
                <a:sym typeface="Courier"/>
              </a:rPr>
              <a:t>"name"</a:t>
            </a:r>
            <a:endParaRPr b="1" dirty="0">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dirty="0">
                <a:solidFill>
                  <a:srgbClr val="C9DAF8"/>
                </a:solidFill>
                <a:latin typeface="Courier"/>
                <a:ea typeface="Courier"/>
                <a:cs typeface="Courier"/>
                <a:sym typeface="Courier"/>
              </a:rPr>
              <a:t>    </a:t>
            </a:r>
            <a:r>
              <a:rPr lang="en-US" b="1" dirty="0">
                <a:solidFill>
                  <a:srgbClr val="8E7CC3"/>
                </a:solidFill>
                <a:latin typeface="Courier"/>
                <a:ea typeface="Courier"/>
                <a:cs typeface="Courier"/>
                <a:sym typeface="Courier"/>
              </a:rPr>
              <a:t>values</a:t>
            </a:r>
            <a:r>
              <a:rPr lang="en-US" b="1" dirty="0">
                <a:solidFill>
                  <a:srgbClr val="C9DAF8"/>
                </a:solidFill>
                <a:latin typeface="Courier"/>
                <a:ea typeface="Courier"/>
                <a:cs typeface="Courier"/>
                <a:sym typeface="Courier"/>
              </a:rPr>
              <a:t> = </a:t>
            </a:r>
            <a:r>
              <a:rPr lang="en-US" sz="1400" b="1" dirty="0">
                <a:solidFill>
                  <a:srgbClr val="C9DAF8"/>
                </a:solidFill>
                <a:latin typeface="Courier"/>
                <a:ea typeface="Courier"/>
                <a:cs typeface="Courier"/>
                <a:sym typeface="Courier"/>
              </a:rPr>
              <a:t>[</a:t>
            </a:r>
            <a:r>
              <a:rPr lang="en-US" sz="1400" b="1" dirty="0">
                <a:solidFill>
                  <a:srgbClr val="6AA84F"/>
                </a:solidFill>
                <a:latin typeface="Courier"/>
                <a:ea typeface="Courier"/>
                <a:cs typeface="Courier"/>
                <a:sym typeface="Courier"/>
              </a:rPr>
              <a:t>"ubuntu/images/</a:t>
            </a:r>
            <a:r>
              <a:rPr lang="en-US" sz="1400" b="1" dirty="0" err="1">
                <a:solidFill>
                  <a:srgbClr val="6AA84F"/>
                </a:solidFill>
                <a:latin typeface="Courier"/>
                <a:ea typeface="Courier"/>
                <a:cs typeface="Courier"/>
                <a:sym typeface="Courier"/>
              </a:rPr>
              <a:t>hvm-ssd</a:t>
            </a:r>
            <a:r>
              <a:rPr lang="en-US" sz="1400" b="1" dirty="0">
                <a:solidFill>
                  <a:srgbClr val="6AA84F"/>
                </a:solidFill>
                <a:latin typeface="Courier"/>
                <a:ea typeface="Courier"/>
                <a:cs typeface="Courier"/>
                <a:sym typeface="Courier"/>
              </a:rPr>
              <a:t>/ubuntu-xenial-16.04-amd64-server-*"</a:t>
            </a:r>
            <a:r>
              <a:rPr lang="en-US" sz="1400" b="1" dirty="0">
                <a:solidFill>
                  <a:srgbClr val="C9DAF8"/>
                </a:solidFill>
                <a:latin typeface="Courier"/>
                <a:ea typeface="Courier"/>
                <a:cs typeface="Courier"/>
                <a:sym typeface="Courier"/>
              </a:rPr>
              <a:t>]</a:t>
            </a:r>
            <a:endParaRPr sz="1400"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dirty="0">
                <a:solidFill>
                  <a:srgbClr val="C9DAF8"/>
                </a:solidFill>
                <a:latin typeface="Courier"/>
                <a:ea typeface="Courier"/>
                <a:cs typeface="Courier"/>
                <a:sym typeface="Courier"/>
              </a:rPr>
              <a:t>  </a:t>
            </a:r>
            <a:r>
              <a:rPr lang="en-US" b="1" dirty="0">
                <a:solidFill>
                  <a:srgbClr val="C9DAF8"/>
                </a:solidFill>
                <a:latin typeface="Courier"/>
                <a:ea typeface="Courier"/>
                <a:cs typeface="Courier"/>
                <a:sym typeface="Courier"/>
              </a:rPr>
              <a:t>}</a:t>
            </a:r>
            <a:endParaRPr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dirty="0">
                <a:solidFill>
                  <a:srgbClr val="C9DAF8"/>
                </a:solidFill>
                <a:latin typeface="Courier"/>
                <a:ea typeface="Courier"/>
                <a:cs typeface="Courier"/>
                <a:sym typeface="Courier"/>
              </a:rPr>
              <a:t>  </a:t>
            </a:r>
            <a:endParaRPr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dirty="0">
                <a:solidFill>
                  <a:srgbClr val="C9DAF8"/>
                </a:solidFill>
                <a:latin typeface="Courier"/>
                <a:ea typeface="Courier"/>
                <a:cs typeface="Courier"/>
                <a:sym typeface="Courier"/>
              </a:rPr>
              <a:t>  </a:t>
            </a:r>
            <a:r>
              <a:rPr lang="en-US" b="1" dirty="0">
                <a:solidFill>
                  <a:srgbClr val="8E7CC3"/>
                </a:solidFill>
                <a:latin typeface="Courier"/>
                <a:ea typeface="Courier"/>
                <a:cs typeface="Courier"/>
                <a:sym typeface="Courier"/>
              </a:rPr>
              <a:t>filter</a:t>
            </a:r>
            <a:r>
              <a:rPr lang="en-US" b="1" dirty="0">
                <a:solidFill>
                  <a:srgbClr val="C9DAF8"/>
                </a:solidFill>
                <a:latin typeface="Courier"/>
                <a:ea typeface="Courier"/>
                <a:cs typeface="Courier"/>
                <a:sym typeface="Courier"/>
              </a:rPr>
              <a:t> {</a:t>
            </a:r>
            <a:endParaRPr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dirty="0">
                <a:solidFill>
                  <a:srgbClr val="C9DAF8"/>
                </a:solidFill>
                <a:latin typeface="Courier"/>
                <a:ea typeface="Courier"/>
                <a:cs typeface="Courier"/>
                <a:sym typeface="Courier"/>
              </a:rPr>
              <a:t>    </a:t>
            </a:r>
            <a:r>
              <a:rPr lang="en-US" b="1" dirty="0">
                <a:solidFill>
                  <a:srgbClr val="8E7CC3"/>
                </a:solidFill>
                <a:latin typeface="Courier"/>
                <a:ea typeface="Courier"/>
                <a:cs typeface="Courier"/>
                <a:sym typeface="Courier"/>
              </a:rPr>
              <a:t>name</a:t>
            </a:r>
            <a:r>
              <a:rPr lang="en-US" b="1" dirty="0">
                <a:solidFill>
                  <a:srgbClr val="C9DAF8"/>
                </a:solidFill>
                <a:latin typeface="Courier"/>
                <a:ea typeface="Courier"/>
                <a:cs typeface="Courier"/>
                <a:sym typeface="Courier"/>
              </a:rPr>
              <a:t>   = </a:t>
            </a:r>
            <a:r>
              <a:rPr lang="en-US" b="1" dirty="0">
                <a:solidFill>
                  <a:srgbClr val="6AA84F"/>
                </a:solidFill>
                <a:latin typeface="Courier"/>
                <a:ea typeface="Courier"/>
                <a:cs typeface="Courier"/>
                <a:sym typeface="Courier"/>
              </a:rPr>
              <a:t>"virtualization-type"</a:t>
            </a:r>
            <a:endParaRPr b="1" dirty="0">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dirty="0">
                <a:solidFill>
                  <a:srgbClr val="C9DAF8"/>
                </a:solidFill>
                <a:latin typeface="Courier"/>
                <a:ea typeface="Courier"/>
                <a:cs typeface="Courier"/>
                <a:sym typeface="Courier"/>
              </a:rPr>
              <a:t>    </a:t>
            </a:r>
            <a:r>
              <a:rPr lang="en-US" b="1" dirty="0">
                <a:solidFill>
                  <a:srgbClr val="8E7CC3"/>
                </a:solidFill>
                <a:latin typeface="Courier"/>
                <a:ea typeface="Courier"/>
                <a:cs typeface="Courier"/>
                <a:sym typeface="Courier"/>
              </a:rPr>
              <a:t>values</a:t>
            </a:r>
            <a:r>
              <a:rPr lang="en-US" b="1" dirty="0">
                <a:solidFill>
                  <a:srgbClr val="C9DAF8"/>
                </a:solidFill>
                <a:latin typeface="Courier"/>
                <a:ea typeface="Courier"/>
                <a:cs typeface="Courier"/>
                <a:sym typeface="Courier"/>
              </a:rPr>
              <a:t> = [</a:t>
            </a:r>
            <a:r>
              <a:rPr lang="en-US" b="1" dirty="0">
                <a:solidFill>
                  <a:srgbClr val="6AA84F"/>
                </a:solidFill>
                <a:latin typeface="Courier"/>
                <a:ea typeface="Courier"/>
                <a:cs typeface="Courier"/>
                <a:sym typeface="Courier"/>
              </a:rPr>
              <a:t>"</a:t>
            </a:r>
            <a:r>
              <a:rPr lang="en-US" b="1" dirty="0" err="1">
                <a:solidFill>
                  <a:srgbClr val="6AA84F"/>
                </a:solidFill>
                <a:latin typeface="Courier"/>
                <a:ea typeface="Courier"/>
                <a:cs typeface="Courier"/>
                <a:sym typeface="Courier"/>
              </a:rPr>
              <a:t>hvm</a:t>
            </a:r>
            <a:r>
              <a:rPr lang="en-US" b="1" dirty="0">
                <a:solidFill>
                  <a:srgbClr val="6AA84F"/>
                </a:solidFill>
                <a:latin typeface="Courier"/>
                <a:ea typeface="Courier"/>
                <a:cs typeface="Courier"/>
                <a:sym typeface="Courier"/>
              </a:rPr>
              <a:t>"</a:t>
            </a:r>
            <a:r>
              <a:rPr lang="en-US" b="1" dirty="0">
                <a:solidFill>
                  <a:srgbClr val="C9DAF8"/>
                </a:solidFill>
                <a:latin typeface="Courier"/>
                <a:ea typeface="Courier"/>
                <a:cs typeface="Courier"/>
                <a:sym typeface="Courier"/>
              </a:rPr>
              <a:t>]</a:t>
            </a:r>
            <a:endParaRPr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dirty="0">
                <a:solidFill>
                  <a:srgbClr val="C9DAF8"/>
                </a:solidFill>
                <a:latin typeface="Courier"/>
                <a:ea typeface="Courier"/>
                <a:cs typeface="Courier"/>
                <a:sym typeface="Courier"/>
              </a:rPr>
              <a:t>  }</a:t>
            </a:r>
            <a:endParaRPr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b="1" dirty="0">
                <a:solidFill>
                  <a:srgbClr val="C9DAF8"/>
                </a:solidFill>
                <a:latin typeface="Courier"/>
                <a:ea typeface="Courier"/>
                <a:cs typeface="Courier"/>
                <a:sym typeface="Courier"/>
              </a:rPr>
              <a:t>}</a:t>
            </a:r>
            <a:endParaRPr b="1" dirty="0">
              <a:solidFill>
                <a:srgbClr val="C9DAF8"/>
              </a:solidFill>
              <a:latin typeface="Courier"/>
              <a:ea typeface="Courier"/>
              <a:cs typeface="Courier"/>
              <a:sym typeface="Courier"/>
            </a:endParaRPr>
          </a:p>
        </p:txBody>
      </p:sp>
      <p:sp>
        <p:nvSpPr>
          <p:cNvPr id="339" name="Google Shape;339;p49"/>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4"/>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dirty="0">
                <a:latin typeface="Helvetica Neue"/>
                <a:ea typeface="Helvetica Neue"/>
                <a:cs typeface="Helvetica Neue"/>
                <a:sym typeface="Helvetica Neue"/>
              </a:rPr>
              <a:t>Providing Values for Input Variables</a:t>
            </a:r>
            <a:endParaRPr b="1" dirty="0">
              <a:latin typeface="Helvetica Neue"/>
              <a:ea typeface="Helvetica Neue"/>
              <a:cs typeface="Helvetica Neue"/>
              <a:sym typeface="Helvetica Neue"/>
            </a:endParaRPr>
          </a:p>
        </p:txBody>
      </p:sp>
      <p:sp>
        <p:nvSpPr>
          <p:cNvPr id="304" name="Google Shape;304;p44"/>
          <p:cNvSpPr txBox="1">
            <a:spLocks noGrp="1"/>
          </p:cNvSpPr>
          <p:nvPr>
            <p:ph type="subTitle" idx="1"/>
          </p:nvPr>
        </p:nvSpPr>
        <p:spPr>
          <a:xfrm>
            <a:off x="613700" y="1302563"/>
            <a:ext cx="7625100" cy="3173100"/>
          </a:xfrm>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Multiple options</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ea typeface="Consolas"/>
                <a:cs typeface="Consolas"/>
                <a:sym typeface="Consolas"/>
              </a:rPr>
              <a:t>Using environment variables (prefixed with “TF_VAR_”)</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sym typeface="Consolas"/>
              </a:rPr>
              <a:t>Defining inputs in a </a:t>
            </a:r>
            <a:r>
              <a:rPr lang="en-US" sz="1800" dirty="0" err="1">
                <a:solidFill>
                  <a:srgbClr val="000000"/>
                </a:solidFill>
                <a:latin typeface="Helvetica Neue Light" panose="020B0604020202020204" charset="0"/>
                <a:sym typeface="Consolas"/>
              </a:rPr>
              <a:t>terraform.tfvars</a:t>
            </a:r>
            <a:r>
              <a:rPr lang="en-US" sz="1800" dirty="0">
                <a:solidFill>
                  <a:srgbClr val="000000"/>
                </a:solidFill>
                <a:latin typeface="Helvetica Neue Light" panose="020B0604020202020204" charset="0"/>
                <a:sym typeface="Consolas"/>
              </a:rPr>
              <a:t> file</a:t>
            </a:r>
            <a:endParaRPr lang="en-US" sz="2000" dirty="0">
              <a:solidFill>
                <a:srgbClr val="000000"/>
              </a:solidFill>
            </a:endParaRP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sym typeface="Consolas"/>
              </a:rPr>
              <a:t>Defining inputs in a </a:t>
            </a:r>
            <a:r>
              <a:rPr lang="en-US" sz="1800" dirty="0" err="1">
                <a:solidFill>
                  <a:srgbClr val="000000"/>
                </a:solidFill>
                <a:latin typeface="Helvetica Neue Light" panose="020B0604020202020204" charset="0"/>
                <a:sym typeface="Consolas"/>
              </a:rPr>
              <a:t>terraform.tfvars.json</a:t>
            </a:r>
            <a:r>
              <a:rPr lang="en-US" sz="1800" dirty="0">
                <a:solidFill>
                  <a:srgbClr val="000000"/>
                </a:solidFill>
                <a:latin typeface="Helvetica Neue Light" panose="020B0604020202020204" charset="0"/>
                <a:sym typeface="Consolas"/>
              </a:rPr>
              <a:t> file</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sym typeface="Consolas"/>
              </a:rPr>
              <a:t>Defining inputs in one or more *.</a:t>
            </a:r>
            <a:r>
              <a:rPr lang="en-US" sz="1800" dirty="0" err="1">
                <a:solidFill>
                  <a:srgbClr val="000000"/>
                </a:solidFill>
                <a:latin typeface="Helvetica Neue Light" panose="020B0604020202020204" charset="0"/>
                <a:sym typeface="Consolas"/>
              </a:rPr>
              <a:t>auto.tfvars</a:t>
            </a:r>
            <a:r>
              <a:rPr lang="en-US" sz="1800" dirty="0">
                <a:solidFill>
                  <a:srgbClr val="000000"/>
                </a:solidFill>
                <a:latin typeface="Helvetica Neue Light" panose="020B0604020202020204" charset="0"/>
                <a:sym typeface="Consolas"/>
              </a:rPr>
              <a:t> files</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sym typeface="Consolas"/>
              </a:rPr>
              <a:t>Defining inputs in one or more *.</a:t>
            </a:r>
            <a:r>
              <a:rPr lang="en-US" sz="1800" dirty="0" err="1">
                <a:solidFill>
                  <a:srgbClr val="000000"/>
                </a:solidFill>
                <a:latin typeface="Helvetica Neue Light" panose="020B0604020202020204" charset="0"/>
                <a:sym typeface="Consolas"/>
              </a:rPr>
              <a:t>auto.tfvars.json</a:t>
            </a:r>
            <a:r>
              <a:rPr lang="en-US" sz="1800" dirty="0">
                <a:solidFill>
                  <a:srgbClr val="000000"/>
                </a:solidFill>
                <a:latin typeface="Helvetica Neue Light" panose="020B0604020202020204" charset="0"/>
                <a:sym typeface="Consolas"/>
              </a:rPr>
              <a:t> files</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sym typeface="Consolas"/>
              </a:rPr>
              <a:t>-var and -var-file options on the command-line</a:t>
            </a:r>
          </a:p>
        </p:txBody>
      </p:sp>
      <p:sp>
        <p:nvSpPr>
          <p:cNvPr id="305" name="Google Shape;305;p44"/>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81</a:t>
            </a:fld>
            <a:endParaRPr/>
          </a:p>
        </p:txBody>
      </p:sp>
    </p:spTree>
    <p:extLst>
      <p:ext uri="{BB962C8B-B14F-4D97-AF65-F5344CB8AC3E}">
        <p14:creationId xmlns:p14="http://schemas.microsoft.com/office/powerpoint/2010/main" val="66895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4"/>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dirty="0">
                <a:latin typeface="Helvetica Neue"/>
                <a:ea typeface="Helvetica Neue"/>
                <a:cs typeface="Helvetica Neue"/>
                <a:sym typeface="Helvetica Neue"/>
              </a:rPr>
              <a:t>Providing Values for Input Variables</a:t>
            </a:r>
            <a:endParaRPr b="1" dirty="0">
              <a:latin typeface="Helvetica Neue"/>
              <a:ea typeface="Helvetica Neue"/>
              <a:cs typeface="Helvetica Neue"/>
              <a:sym typeface="Helvetica Neue"/>
            </a:endParaRPr>
          </a:p>
        </p:txBody>
      </p:sp>
      <p:sp>
        <p:nvSpPr>
          <p:cNvPr id="2" name="Subtitle 1">
            <a:extLst>
              <a:ext uri="{FF2B5EF4-FFF2-40B4-BE49-F238E27FC236}">
                <a16:creationId xmlns:a16="http://schemas.microsoft.com/office/drawing/2014/main" id="{80478944-20CB-4B13-881B-454322C77C26}"/>
              </a:ext>
            </a:extLst>
          </p:cNvPr>
          <p:cNvSpPr>
            <a:spLocks noGrp="1"/>
          </p:cNvSpPr>
          <p:nvPr>
            <p:ph type="subTitle" idx="1"/>
          </p:nvPr>
        </p:nvSpPr>
        <p:spPr/>
        <p:txBody>
          <a:bodyPr/>
          <a:lstStyle/>
          <a:p>
            <a:endParaRPr lang="en-US"/>
          </a:p>
        </p:txBody>
      </p:sp>
      <p:sp>
        <p:nvSpPr>
          <p:cNvPr id="305" name="Google Shape;305;p44"/>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82</a:t>
            </a:fld>
            <a:endParaRPr/>
          </a:p>
        </p:txBody>
      </p:sp>
      <p:sp>
        <p:nvSpPr>
          <p:cNvPr id="4" name="Rectangle: Rounded Corners 3">
            <a:extLst>
              <a:ext uri="{FF2B5EF4-FFF2-40B4-BE49-F238E27FC236}">
                <a16:creationId xmlns:a16="http://schemas.microsoft.com/office/drawing/2014/main" id="{E0AFA5E1-FDEE-4343-A892-8F0113D4D575}"/>
              </a:ext>
            </a:extLst>
          </p:cNvPr>
          <p:cNvSpPr/>
          <p:nvPr/>
        </p:nvSpPr>
        <p:spPr>
          <a:xfrm>
            <a:off x="3657600" y="1267097"/>
            <a:ext cx="1397726" cy="4180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b="1" dirty="0">
                <a:solidFill>
                  <a:schemeClr val="tx1"/>
                </a:solidFill>
              </a:rPr>
              <a:t>Environment Variables</a:t>
            </a:r>
          </a:p>
        </p:txBody>
      </p:sp>
      <p:sp>
        <p:nvSpPr>
          <p:cNvPr id="8" name="Rectangle: Rounded Corners 7">
            <a:extLst>
              <a:ext uri="{FF2B5EF4-FFF2-40B4-BE49-F238E27FC236}">
                <a16:creationId xmlns:a16="http://schemas.microsoft.com/office/drawing/2014/main" id="{DD0BE580-0D89-43F9-B23D-B4E504ED97B7}"/>
              </a:ext>
            </a:extLst>
          </p:cNvPr>
          <p:cNvSpPr/>
          <p:nvPr/>
        </p:nvSpPr>
        <p:spPr>
          <a:xfrm>
            <a:off x="3657600" y="1752600"/>
            <a:ext cx="1397726" cy="4180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b="1" dirty="0" err="1">
                <a:solidFill>
                  <a:schemeClr val="tx1"/>
                </a:solidFill>
              </a:rPr>
              <a:t>terraform.tfvars</a:t>
            </a:r>
            <a:r>
              <a:rPr lang="en-US" sz="900" b="1" dirty="0">
                <a:solidFill>
                  <a:schemeClr val="tx1"/>
                </a:solidFill>
              </a:rPr>
              <a:t> File (if present)</a:t>
            </a:r>
          </a:p>
        </p:txBody>
      </p:sp>
      <p:sp>
        <p:nvSpPr>
          <p:cNvPr id="9" name="Rectangle: Rounded Corners 8">
            <a:extLst>
              <a:ext uri="{FF2B5EF4-FFF2-40B4-BE49-F238E27FC236}">
                <a16:creationId xmlns:a16="http://schemas.microsoft.com/office/drawing/2014/main" id="{4C4BB51F-FE5E-4C33-A77E-FF0FC9A654F6}"/>
              </a:ext>
            </a:extLst>
          </p:cNvPr>
          <p:cNvSpPr/>
          <p:nvPr/>
        </p:nvSpPr>
        <p:spPr>
          <a:xfrm>
            <a:off x="3657600" y="2238103"/>
            <a:ext cx="1397726" cy="4180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b="1" dirty="0" err="1">
                <a:solidFill>
                  <a:schemeClr val="tx1"/>
                </a:solidFill>
              </a:rPr>
              <a:t>terraform.tfvars.json</a:t>
            </a:r>
            <a:r>
              <a:rPr lang="en-US" sz="900" b="1" dirty="0">
                <a:solidFill>
                  <a:schemeClr val="tx1"/>
                </a:solidFill>
              </a:rPr>
              <a:t> File (if present)</a:t>
            </a:r>
          </a:p>
        </p:txBody>
      </p:sp>
      <p:sp>
        <p:nvSpPr>
          <p:cNvPr id="10" name="Rectangle: Rounded Corners 9">
            <a:extLst>
              <a:ext uri="{FF2B5EF4-FFF2-40B4-BE49-F238E27FC236}">
                <a16:creationId xmlns:a16="http://schemas.microsoft.com/office/drawing/2014/main" id="{470035E5-3677-4FD4-AD50-464218ED8626}"/>
              </a:ext>
            </a:extLst>
          </p:cNvPr>
          <p:cNvSpPr/>
          <p:nvPr/>
        </p:nvSpPr>
        <p:spPr>
          <a:xfrm>
            <a:off x="3657600" y="2723606"/>
            <a:ext cx="1397726" cy="4180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b="1" dirty="0">
                <a:solidFill>
                  <a:schemeClr val="tx1"/>
                </a:solidFill>
              </a:rPr>
              <a:t>*.</a:t>
            </a:r>
            <a:r>
              <a:rPr lang="en-US" sz="900" b="1" dirty="0" err="1">
                <a:solidFill>
                  <a:schemeClr val="tx1"/>
                </a:solidFill>
              </a:rPr>
              <a:t>auto.tfvars</a:t>
            </a:r>
            <a:r>
              <a:rPr lang="en-US" sz="900" b="1" dirty="0">
                <a:solidFill>
                  <a:schemeClr val="tx1"/>
                </a:solidFill>
              </a:rPr>
              <a:t> File(s) (if present)</a:t>
            </a:r>
          </a:p>
        </p:txBody>
      </p:sp>
      <p:sp>
        <p:nvSpPr>
          <p:cNvPr id="11" name="Rectangle: Rounded Corners 10">
            <a:extLst>
              <a:ext uri="{FF2B5EF4-FFF2-40B4-BE49-F238E27FC236}">
                <a16:creationId xmlns:a16="http://schemas.microsoft.com/office/drawing/2014/main" id="{8AF1CC39-0082-489F-967D-B0C4BA67BB36}"/>
              </a:ext>
            </a:extLst>
          </p:cNvPr>
          <p:cNvSpPr/>
          <p:nvPr/>
        </p:nvSpPr>
        <p:spPr>
          <a:xfrm>
            <a:off x="3657600" y="3209109"/>
            <a:ext cx="1397726" cy="4180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b="1" dirty="0">
                <a:solidFill>
                  <a:schemeClr val="tx1"/>
                </a:solidFill>
              </a:rPr>
              <a:t>*.</a:t>
            </a:r>
            <a:r>
              <a:rPr lang="en-US" sz="900" b="1" dirty="0" err="1">
                <a:solidFill>
                  <a:schemeClr val="tx1"/>
                </a:solidFill>
              </a:rPr>
              <a:t>auto.tfvars.json</a:t>
            </a:r>
            <a:r>
              <a:rPr lang="en-US" sz="900" b="1" dirty="0">
                <a:solidFill>
                  <a:schemeClr val="tx1"/>
                </a:solidFill>
              </a:rPr>
              <a:t> File(s) (if present)</a:t>
            </a:r>
          </a:p>
        </p:txBody>
      </p:sp>
      <p:sp>
        <p:nvSpPr>
          <p:cNvPr id="12" name="Rectangle: Rounded Corners 11">
            <a:extLst>
              <a:ext uri="{FF2B5EF4-FFF2-40B4-BE49-F238E27FC236}">
                <a16:creationId xmlns:a16="http://schemas.microsoft.com/office/drawing/2014/main" id="{5A361556-E476-4399-89BD-71B20EEB690C}"/>
              </a:ext>
            </a:extLst>
          </p:cNvPr>
          <p:cNvSpPr/>
          <p:nvPr/>
        </p:nvSpPr>
        <p:spPr>
          <a:xfrm>
            <a:off x="3657600" y="3694612"/>
            <a:ext cx="1397726" cy="4180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b="1" dirty="0">
                <a:solidFill>
                  <a:schemeClr val="tx1"/>
                </a:solidFill>
              </a:rPr>
              <a:t>-var and -var-file </a:t>
            </a:r>
            <a:r>
              <a:rPr lang="en-US" sz="900" b="1" dirty="0" err="1">
                <a:solidFill>
                  <a:schemeClr val="tx1"/>
                </a:solidFill>
              </a:rPr>
              <a:t>Cmd</a:t>
            </a:r>
            <a:r>
              <a:rPr lang="en-US" sz="900" b="1" dirty="0">
                <a:solidFill>
                  <a:schemeClr val="tx1"/>
                </a:solidFill>
              </a:rPr>
              <a:t> Line Options</a:t>
            </a:r>
          </a:p>
        </p:txBody>
      </p:sp>
      <p:sp>
        <p:nvSpPr>
          <p:cNvPr id="5" name="Arrow: Down 4">
            <a:extLst>
              <a:ext uri="{FF2B5EF4-FFF2-40B4-BE49-F238E27FC236}">
                <a16:creationId xmlns:a16="http://schemas.microsoft.com/office/drawing/2014/main" id="{70F519FD-BDCE-45ED-B810-B7AFB8C27643}"/>
              </a:ext>
            </a:extLst>
          </p:cNvPr>
          <p:cNvSpPr/>
          <p:nvPr/>
        </p:nvSpPr>
        <p:spPr>
          <a:xfrm>
            <a:off x="5512526" y="1267097"/>
            <a:ext cx="646611" cy="2845527"/>
          </a:xfrm>
          <a:prstGeom prst="downArrow">
            <a:avLst/>
          </a:prstGeom>
        </p:spPr>
        <p:style>
          <a:lnRef idx="0">
            <a:schemeClr val="accent3"/>
          </a:lnRef>
          <a:fillRef idx="3">
            <a:schemeClr val="accent3"/>
          </a:fillRef>
          <a:effectRef idx="3">
            <a:schemeClr val="accent3"/>
          </a:effectRef>
          <a:fontRef idx="minor">
            <a:schemeClr val="lt1"/>
          </a:fontRef>
        </p:style>
        <p:txBody>
          <a:bodyPr vert="vert" rtlCol="0" anchor="ctr"/>
          <a:lstStyle/>
          <a:p>
            <a:pPr algn="ctr"/>
            <a:r>
              <a:rPr lang="en-US" dirty="0">
                <a:solidFill>
                  <a:schemeClr val="tx1"/>
                </a:solidFill>
              </a:rPr>
              <a:t>Order Loaded</a:t>
            </a:r>
          </a:p>
        </p:txBody>
      </p:sp>
      <p:sp>
        <p:nvSpPr>
          <p:cNvPr id="14" name="Arrow: Down 13">
            <a:extLst>
              <a:ext uri="{FF2B5EF4-FFF2-40B4-BE49-F238E27FC236}">
                <a16:creationId xmlns:a16="http://schemas.microsoft.com/office/drawing/2014/main" id="{1EE0E45E-B1D9-4672-A683-BE88E4E99531}"/>
              </a:ext>
            </a:extLst>
          </p:cNvPr>
          <p:cNvSpPr/>
          <p:nvPr/>
        </p:nvSpPr>
        <p:spPr>
          <a:xfrm>
            <a:off x="6212181" y="1267097"/>
            <a:ext cx="646611" cy="2845527"/>
          </a:xfrm>
          <a:prstGeom prst="downArrow">
            <a:avLst/>
          </a:prstGeom>
        </p:spPr>
        <p:style>
          <a:lnRef idx="0">
            <a:schemeClr val="accent3"/>
          </a:lnRef>
          <a:fillRef idx="3">
            <a:schemeClr val="accent3"/>
          </a:fillRef>
          <a:effectRef idx="3">
            <a:schemeClr val="accent3"/>
          </a:effectRef>
          <a:fontRef idx="minor">
            <a:schemeClr val="lt1"/>
          </a:fontRef>
        </p:style>
        <p:txBody>
          <a:bodyPr vert="vert" rtlCol="0" anchor="ctr"/>
          <a:lstStyle/>
          <a:p>
            <a:pPr algn="ctr"/>
            <a:r>
              <a:rPr lang="en-US" dirty="0">
                <a:solidFill>
                  <a:schemeClr val="tx1"/>
                </a:solidFill>
              </a:rPr>
              <a:t>Precedence</a:t>
            </a:r>
          </a:p>
        </p:txBody>
      </p:sp>
      <p:sp>
        <p:nvSpPr>
          <p:cNvPr id="6" name="TextBox 5">
            <a:extLst>
              <a:ext uri="{FF2B5EF4-FFF2-40B4-BE49-F238E27FC236}">
                <a16:creationId xmlns:a16="http://schemas.microsoft.com/office/drawing/2014/main" id="{03008B41-7BF8-4FDD-8E03-1EA80B49AADE}"/>
              </a:ext>
            </a:extLst>
          </p:cNvPr>
          <p:cNvSpPr txBox="1"/>
          <p:nvPr/>
        </p:nvSpPr>
        <p:spPr>
          <a:xfrm>
            <a:off x="1058686" y="2121615"/>
            <a:ext cx="1397726" cy="415498"/>
          </a:xfrm>
          <a:prstGeom prst="rect">
            <a:avLst/>
          </a:prstGeom>
          <a:noFill/>
        </p:spPr>
        <p:txBody>
          <a:bodyPr wrap="square" rtlCol="0">
            <a:spAutoFit/>
          </a:bodyPr>
          <a:lstStyle/>
          <a:p>
            <a:pPr algn="ctr"/>
            <a:r>
              <a:rPr lang="en-US" sz="1050" dirty="0"/>
              <a:t>Processed in lexical order of filenames</a:t>
            </a:r>
          </a:p>
        </p:txBody>
      </p:sp>
      <p:cxnSp>
        <p:nvCxnSpPr>
          <p:cNvPr id="13" name="Straight Arrow Connector 12">
            <a:extLst>
              <a:ext uri="{FF2B5EF4-FFF2-40B4-BE49-F238E27FC236}">
                <a16:creationId xmlns:a16="http://schemas.microsoft.com/office/drawing/2014/main" id="{3A1B68C0-F76C-4976-97D2-2083647C1BED}"/>
              </a:ext>
            </a:extLst>
          </p:cNvPr>
          <p:cNvCxnSpPr>
            <a:stCxn id="6" idx="3"/>
          </p:cNvCxnSpPr>
          <p:nvPr/>
        </p:nvCxnSpPr>
        <p:spPr>
          <a:xfrm>
            <a:off x="2456412" y="2329364"/>
            <a:ext cx="1270461" cy="46232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395431E-120E-4C70-96CB-26B38FD5B624}"/>
              </a:ext>
            </a:extLst>
          </p:cNvPr>
          <p:cNvCxnSpPr>
            <a:stCxn id="6" idx="3"/>
          </p:cNvCxnSpPr>
          <p:nvPr/>
        </p:nvCxnSpPr>
        <p:spPr>
          <a:xfrm>
            <a:off x="2456412" y="2329364"/>
            <a:ext cx="1249679" cy="95416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49B6DC4-6A54-4D61-8EC5-BC54929030B1}"/>
              </a:ext>
            </a:extLst>
          </p:cNvPr>
          <p:cNvSpPr txBox="1"/>
          <p:nvPr/>
        </p:nvSpPr>
        <p:spPr>
          <a:xfrm>
            <a:off x="1411977" y="4121719"/>
            <a:ext cx="1397726" cy="415498"/>
          </a:xfrm>
          <a:prstGeom prst="rect">
            <a:avLst/>
          </a:prstGeom>
          <a:noFill/>
        </p:spPr>
        <p:txBody>
          <a:bodyPr wrap="square" rtlCol="0">
            <a:spAutoFit/>
          </a:bodyPr>
          <a:lstStyle/>
          <a:p>
            <a:pPr algn="ctr"/>
            <a:r>
              <a:rPr lang="en-US" sz="1050" dirty="0"/>
              <a:t>Processed in order provided on </a:t>
            </a:r>
            <a:r>
              <a:rPr lang="en-US" sz="1050" dirty="0" err="1"/>
              <a:t>cmd</a:t>
            </a:r>
            <a:endParaRPr lang="en-US" sz="1050" dirty="0"/>
          </a:p>
        </p:txBody>
      </p:sp>
      <p:cxnSp>
        <p:nvCxnSpPr>
          <p:cNvPr id="18" name="Straight Arrow Connector 17">
            <a:extLst>
              <a:ext uri="{FF2B5EF4-FFF2-40B4-BE49-F238E27FC236}">
                <a16:creationId xmlns:a16="http://schemas.microsoft.com/office/drawing/2014/main" id="{9A78CD6C-7B45-4D04-A89C-C79FEFF92CC0}"/>
              </a:ext>
            </a:extLst>
          </p:cNvPr>
          <p:cNvCxnSpPr>
            <a:stCxn id="20" idx="3"/>
          </p:cNvCxnSpPr>
          <p:nvPr/>
        </p:nvCxnSpPr>
        <p:spPr>
          <a:xfrm flipV="1">
            <a:off x="2809703" y="4045527"/>
            <a:ext cx="917170" cy="28394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4954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4"/>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dirty="0">
                <a:latin typeface="Helvetica Neue"/>
                <a:ea typeface="Helvetica Neue"/>
                <a:cs typeface="Helvetica Neue"/>
                <a:sym typeface="Helvetica Neue"/>
              </a:rPr>
              <a:t>Providing Values for Input Variables</a:t>
            </a:r>
            <a:endParaRPr b="1" dirty="0">
              <a:latin typeface="Helvetica Neue"/>
              <a:ea typeface="Helvetica Neue"/>
              <a:cs typeface="Helvetica Neue"/>
              <a:sym typeface="Helvetica Neue"/>
            </a:endParaRPr>
          </a:p>
        </p:txBody>
      </p:sp>
      <p:sp>
        <p:nvSpPr>
          <p:cNvPr id="304" name="Google Shape;304;p44"/>
          <p:cNvSpPr txBox="1">
            <a:spLocks noGrp="1"/>
          </p:cNvSpPr>
          <p:nvPr>
            <p:ph type="subTitle" idx="1"/>
          </p:nvPr>
        </p:nvSpPr>
        <p:spPr>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Primarily used when executing Terraform via CLI</a:t>
            </a: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Not really used with Terraform Enterprise</a:t>
            </a: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Can “push” those variables + values to Enterprise (in files)</a:t>
            </a: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But manage from “Variables” section of the environment</a:t>
            </a:r>
          </a:p>
        </p:txBody>
      </p:sp>
      <p:sp>
        <p:nvSpPr>
          <p:cNvPr id="305" name="Google Shape;305;p44"/>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83</a:t>
            </a:fld>
            <a:endParaRPr/>
          </a:p>
        </p:txBody>
      </p:sp>
    </p:spTree>
    <p:extLst>
      <p:ext uri="{BB962C8B-B14F-4D97-AF65-F5344CB8AC3E}">
        <p14:creationId xmlns:p14="http://schemas.microsoft.com/office/powerpoint/2010/main" val="175667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6"/>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State</a:t>
            </a:r>
            <a:endParaRPr b="1">
              <a:latin typeface="Helvetica Neue"/>
              <a:ea typeface="Helvetica Neue"/>
              <a:cs typeface="Helvetica Neue"/>
              <a:sym typeface="Helvetica Neue"/>
            </a:endParaRPr>
          </a:p>
        </p:txBody>
      </p:sp>
      <p:sp>
        <p:nvSpPr>
          <p:cNvPr id="388" name="Google Shape;388;p56"/>
          <p:cNvSpPr txBox="1">
            <a:spLocks noGrp="1"/>
          </p:cNvSpPr>
          <p:nvPr>
            <p:ph type="subTitle" idx="1"/>
          </p:nvPr>
        </p:nvSpPr>
        <p:spPr>
          <a:prstGeom prst="rect">
            <a:avLst/>
          </a:prstGeom>
          <a:noFill/>
          <a:ln>
            <a:noFill/>
          </a:ln>
        </p:spPr>
        <p:txBody>
          <a:bodyPr spcFirstLastPara="1" wrap="square" lIns="67500" tIns="35100" rIns="68575" bIns="34275" anchor="t" anchorCtr="0">
            <a:noAutofit/>
          </a:bodyPr>
          <a:lstStyle/>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Stores information about resources that are created by Terraform</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Also includes values computed by the provider APIs</a:t>
            </a:r>
            <a:endParaRPr sz="2000" dirty="0">
              <a:solidFill>
                <a:srgbClr val="000000"/>
              </a:solidFill>
            </a:endParaRPr>
          </a:p>
          <a:p>
            <a:pPr marL="685800" marR="0" lvl="0" indent="0" algn="l" rtl="0">
              <a:lnSpc>
                <a:spcPct val="90000"/>
              </a:lnSpc>
              <a:spcBef>
                <a:spcPts val="0"/>
              </a:spcBef>
              <a:spcAft>
                <a:spcPts val="0"/>
              </a:spcAft>
              <a:buNone/>
            </a:pPr>
            <a:endParaRPr sz="2000" dirty="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Local file</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Font typeface="Consolas"/>
              <a:buChar char="○"/>
            </a:pPr>
            <a:r>
              <a:rPr lang="en-US" sz="2000" b="1" dirty="0">
                <a:solidFill>
                  <a:srgbClr val="000000"/>
                </a:solidFill>
                <a:latin typeface="Consolas"/>
                <a:ea typeface="Consolas"/>
                <a:cs typeface="Consolas"/>
                <a:sym typeface="Consolas"/>
              </a:rPr>
              <a:t>.</a:t>
            </a:r>
            <a:r>
              <a:rPr lang="en-US" sz="2000" b="1" dirty="0" err="1">
                <a:solidFill>
                  <a:srgbClr val="000000"/>
                </a:solidFill>
                <a:latin typeface="Consolas"/>
                <a:ea typeface="Consolas"/>
                <a:cs typeface="Consolas"/>
                <a:sym typeface="Consolas"/>
              </a:rPr>
              <a:t>tfstate</a:t>
            </a:r>
            <a:endParaRPr sz="2000" b="1" dirty="0">
              <a:solidFill>
                <a:srgbClr val="000000"/>
              </a:solidFill>
              <a:latin typeface="Consolas"/>
              <a:ea typeface="Consolas"/>
              <a:cs typeface="Consolas"/>
              <a:sym typeface="Consolas"/>
            </a:endParaRPr>
          </a:p>
          <a:p>
            <a:pPr marL="685800" marR="0" lvl="0" indent="0" algn="l" rtl="0">
              <a:lnSpc>
                <a:spcPct val="90000"/>
              </a:lnSpc>
              <a:spcBef>
                <a:spcPts val="0"/>
              </a:spcBef>
              <a:spcAft>
                <a:spcPts val="0"/>
              </a:spcAft>
              <a:buNone/>
            </a:pPr>
            <a:endParaRPr sz="2000" b="1" dirty="0">
              <a:solidFill>
                <a:srgbClr val="000000"/>
              </a:solidFill>
              <a:latin typeface="Consolas"/>
              <a:ea typeface="Consolas"/>
              <a:cs typeface="Consolas"/>
              <a:sym typeface="Consolas"/>
            </a:endParaRPr>
          </a:p>
          <a:p>
            <a:pPr marL="342900" marR="0" lvl="0" indent="-292100" algn="l" rtl="0">
              <a:lnSpc>
                <a:spcPct val="90000"/>
              </a:lnSpc>
              <a:spcBef>
                <a:spcPts val="0"/>
              </a:spcBef>
              <a:spcAft>
                <a:spcPts val="0"/>
              </a:spcAft>
              <a:buClr>
                <a:srgbClr val="000000"/>
              </a:buClr>
              <a:buSzPts val="2000"/>
              <a:buFont typeface="Consolas"/>
              <a:buChar char="●"/>
            </a:pPr>
            <a:r>
              <a:rPr lang="en-US" sz="2000" dirty="0">
                <a:solidFill>
                  <a:srgbClr val="000000"/>
                </a:solidFill>
              </a:rPr>
              <a:t>Or backends are also available…</a:t>
            </a:r>
            <a:endParaRPr sz="2000" dirty="0">
              <a:solidFill>
                <a:srgbClr val="000000"/>
              </a:solidFill>
            </a:endParaRPr>
          </a:p>
        </p:txBody>
      </p:sp>
      <p:sp>
        <p:nvSpPr>
          <p:cNvPr id="389" name="Google Shape;389;p56"/>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7"/>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Backends</a:t>
            </a:r>
            <a:endParaRPr b="1">
              <a:latin typeface="Helvetica Neue"/>
              <a:ea typeface="Helvetica Neue"/>
              <a:cs typeface="Helvetica Neue"/>
              <a:sym typeface="Helvetica Neue"/>
            </a:endParaRPr>
          </a:p>
        </p:txBody>
      </p:sp>
      <p:sp>
        <p:nvSpPr>
          <p:cNvPr id="395" name="Google Shape;395;p57"/>
          <p:cNvSpPr txBox="1">
            <a:spLocks noGrp="1"/>
          </p:cNvSpPr>
          <p:nvPr>
            <p:ph type="subTitle" idx="1"/>
          </p:nvPr>
        </p:nvSpPr>
        <p:spPr>
          <a:prstGeom prst="rect">
            <a:avLst/>
          </a:prstGeom>
          <a:noFill/>
          <a:ln>
            <a:noFill/>
          </a:ln>
        </p:spPr>
        <p:txBody>
          <a:bodyPr spcFirstLastPara="1" wrap="square" lIns="67500" tIns="35100" rIns="68575" bIns="34275" anchor="t" anchorCtr="0">
            <a:noAutofit/>
          </a:bodyPr>
          <a:lstStyle/>
          <a:p>
            <a:pPr marL="342900" lvl="0" indent="-292100" algn="l" rtl="0">
              <a:spcBef>
                <a:spcPts val="0"/>
              </a:spcBef>
              <a:spcAft>
                <a:spcPts val="0"/>
              </a:spcAft>
              <a:buClr>
                <a:srgbClr val="000000"/>
              </a:buClr>
              <a:buSzPts val="2000"/>
              <a:buChar char="●"/>
            </a:pPr>
            <a:r>
              <a:rPr lang="en-US" sz="2000" dirty="0"/>
              <a:t>D</a:t>
            </a:r>
            <a:r>
              <a:rPr lang="en-US" sz="2000" dirty="0">
                <a:solidFill>
                  <a:schemeClr val="dk1"/>
                </a:solidFill>
              </a:rPr>
              <a:t>etermines how state is loaded and how operations like </a:t>
            </a:r>
            <a:r>
              <a:rPr lang="en-US" sz="2000" b="1" dirty="0">
                <a:solidFill>
                  <a:schemeClr val="dk1"/>
                </a:solidFill>
                <a:latin typeface="Consolas"/>
                <a:ea typeface="Consolas"/>
                <a:cs typeface="Consolas"/>
                <a:sym typeface="Consolas"/>
              </a:rPr>
              <a:t>apply</a:t>
            </a:r>
            <a:r>
              <a:rPr lang="en-US" sz="2000" dirty="0">
                <a:solidFill>
                  <a:schemeClr val="dk1"/>
                </a:solidFill>
              </a:rPr>
              <a:t> are executed</a:t>
            </a:r>
            <a:endParaRPr sz="2000" dirty="0">
              <a:solidFill>
                <a:schemeClr val="dk1"/>
              </a:solidFill>
            </a:endParaRPr>
          </a:p>
          <a:p>
            <a:pPr marL="342900" lvl="0" indent="0" algn="l" rtl="0">
              <a:spcBef>
                <a:spcPts val="0"/>
              </a:spcBef>
              <a:spcAft>
                <a:spcPts val="0"/>
              </a:spcAft>
              <a:buNone/>
            </a:pPr>
            <a:endParaRPr sz="2000" dirty="0">
              <a:solidFill>
                <a:schemeClr val="dk1"/>
              </a:solidFill>
            </a:endParaRPr>
          </a:p>
          <a:p>
            <a:pPr marL="342900" lvl="0" indent="-292100" algn="l" rtl="0">
              <a:spcBef>
                <a:spcPts val="0"/>
              </a:spcBef>
              <a:spcAft>
                <a:spcPts val="0"/>
              </a:spcAft>
              <a:buClr>
                <a:schemeClr val="dk1"/>
              </a:buClr>
              <a:buSzPts val="2000"/>
              <a:buChar char="●"/>
            </a:pPr>
            <a:r>
              <a:rPr lang="en-US" sz="2000" dirty="0"/>
              <a:t>E</a:t>
            </a:r>
            <a:r>
              <a:rPr lang="en-US" sz="2000" dirty="0">
                <a:solidFill>
                  <a:schemeClr val="dk1"/>
                </a:solidFill>
              </a:rPr>
              <a:t>nables non-local file state storage, remote execution, etc.</a:t>
            </a:r>
            <a:endParaRPr sz="2000" dirty="0">
              <a:solidFill>
                <a:schemeClr val="dk1"/>
              </a:solidFill>
            </a:endParaRPr>
          </a:p>
          <a:p>
            <a:pPr marL="342900" lvl="0" indent="0" algn="l" rtl="0">
              <a:spcBef>
                <a:spcPts val="0"/>
              </a:spcBef>
              <a:spcAft>
                <a:spcPts val="0"/>
              </a:spcAft>
              <a:buNone/>
            </a:pPr>
            <a:endParaRPr sz="2000" dirty="0">
              <a:solidFill>
                <a:schemeClr val="dk1"/>
              </a:solidFill>
            </a:endParaRPr>
          </a:p>
          <a:p>
            <a:pPr marL="342900" lvl="0" indent="-292100" algn="l" rtl="0">
              <a:spcBef>
                <a:spcPts val="0"/>
              </a:spcBef>
              <a:spcAft>
                <a:spcPts val="0"/>
              </a:spcAft>
              <a:buClr>
                <a:schemeClr val="dk1"/>
              </a:buClr>
              <a:buSzPts val="2000"/>
              <a:buChar char="●"/>
            </a:pPr>
            <a:r>
              <a:rPr lang="en-US" sz="2000" dirty="0"/>
              <a:t>W</a:t>
            </a:r>
            <a:r>
              <a:rPr lang="en-US" sz="2000" dirty="0">
                <a:solidFill>
                  <a:schemeClr val="dk1"/>
                </a:solidFill>
              </a:rPr>
              <a:t>hy use a backend?	</a:t>
            </a:r>
            <a:endParaRPr sz="2000" dirty="0">
              <a:solidFill>
                <a:schemeClr val="dk1"/>
              </a:solidFill>
            </a:endParaRPr>
          </a:p>
          <a:p>
            <a:pPr marL="685800" lvl="1" indent="-292100" algn="l" rtl="0">
              <a:spcBef>
                <a:spcPts val="0"/>
              </a:spcBef>
              <a:spcAft>
                <a:spcPts val="0"/>
              </a:spcAft>
              <a:buClr>
                <a:schemeClr val="dk1"/>
              </a:buClr>
              <a:buSzPts val="2000"/>
              <a:buChar char="○"/>
            </a:pPr>
            <a:r>
              <a:rPr lang="en-US" sz="2000" dirty="0">
                <a:solidFill>
                  <a:schemeClr val="dk1"/>
                </a:solidFill>
              </a:rPr>
              <a:t>Can store their state remotely and protect it to prevent corruption</a:t>
            </a:r>
            <a:endParaRPr sz="2000" dirty="0">
              <a:solidFill>
                <a:schemeClr val="dk1"/>
              </a:solidFill>
            </a:endParaRPr>
          </a:p>
          <a:p>
            <a:pPr marL="1028700" lvl="2" indent="-292100" algn="l" rtl="0">
              <a:spcBef>
                <a:spcPts val="0"/>
              </a:spcBef>
              <a:spcAft>
                <a:spcPts val="0"/>
              </a:spcAft>
              <a:buClr>
                <a:schemeClr val="dk1"/>
              </a:buClr>
              <a:buSzPts val="2000"/>
              <a:buChar char="■"/>
            </a:pPr>
            <a:r>
              <a:rPr lang="en-US" sz="2000" dirty="0">
                <a:solidFill>
                  <a:schemeClr val="dk1"/>
                </a:solidFill>
              </a:rPr>
              <a:t>Some backends, e.g., </a:t>
            </a:r>
            <a:r>
              <a:rPr lang="en-US" sz="2000" i="1" dirty="0">
                <a:solidFill>
                  <a:schemeClr val="dk1"/>
                </a:solidFill>
              </a:rPr>
              <a:t>Terraform Cloud </a:t>
            </a:r>
            <a:r>
              <a:rPr lang="en-US" sz="2000" dirty="0">
                <a:solidFill>
                  <a:schemeClr val="dk1"/>
                </a:solidFill>
              </a:rPr>
              <a:t>automatically store all revisions</a:t>
            </a:r>
            <a:endParaRPr sz="2000" dirty="0">
              <a:solidFill>
                <a:schemeClr val="dk1"/>
              </a:solidFill>
            </a:endParaRPr>
          </a:p>
          <a:p>
            <a:pPr marL="685800" lvl="1" indent="-292100" algn="l" rtl="0">
              <a:spcBef>
                <a:spcPts val="0"/>
              </a:spcBef>
              <a:spcAft>
                <a:spcPts val="0"/>
              </a:spcAft>
              <a:buClr>
                <a:schemeClr val="dk1"/>
              </a:buClr>
              <a:buSzPts val="2000"/>
              <a:buChar char="○"/>
            </a:pPr>
            <a:r>
              <a:rPr lang="en-US" sz="2000" dirty="0">
                <a:solidFill>
                  <a:schemeClr val="dk1"/>
                </a:solidFill>
              </a:rPr>
              <a:t>Keep sensitive information off local disk</a:t>
            </a:r>
            <a:endParaRPr sz="2000" dirty="0">
              <a:solidFill>
                <a:schemeClr val="dk1"/>
              </a:solidFill>
            </a:endParaRPr>
          </a:p>
          <a:p>
            <a:pPr marL="685800" lvl="1" indent="-292100" algn="l" rtl="0">
              <a:spcBef>
                <a:spcPts val="0"/>
              </a:spcBef>
              <a:spcAft>
                <a:spcPts val="0"/>
              </a:spcAft>
              <a:buClr>
                <a:schemeClr val="dk1"/>
              </a:buClr>
              <a:buSzPts val="2000"/>
              <a:buChar char="○"/>
            </a:pPr>
            <a:r>
              <a:rPr lang="en-US" sz="2000" dirty="0">
                <a:solidFill>
                  <a:schemeClr val="dk1"/>
                </a:solidFill>
              </a:rPr>
              <a:t>Remote operations</a:t>
            </a:r>
            <a:endParaRPr sz="2000" dirty="0">
              <a:solidFill>
                <a:schemeClr val="dk1"/>
              </a:solidFill>
            </a:endParaRPr>
          </a:p>
          <a:p>
            <a:pPr marL="1028700" lvl="2" indent="-292100" algn="l" rtl="0">
              <a:spcBef>
                <a:spcPts val="0"/>
              </a:spcBef>
              <a:spcAft>
                <a:spcPts val="0"/>
              </a:spcAft>
              <a:buClr>
                <a:schemeClr val="dk1"/>
              </a:buClr>
              <a:buSzPts val="2000"/>
              <a:buChar char="■"/>
            </a:pPr>
            <a:r>
              <a:rPr lang="en-US" sz="2000" dirty="0">
                <a:solidFill>
                  <a:schemeClr val="dk1"/>
                </a:solidFill>
              </a:rPr>
              <a:t>Apply can take a </a:t>
            </a:r>
            <a:r>
              <a:rPr lang="en-US" sz="2000" i="1" dirty="0">
                <a:solidFill>
                  <a:schemeClr val="dk1"/>
                </a:solidFill>
              </a:rPr>
              <a:t>LONG</a:t>
            </a:r>
            <a:r>
              <a:rPr lang="en-US" sz="2000" dirty="0">
                <a:solidFill>
                  <a:schemeClr val="dk1"/>
                </a:solidFill>
              </a:rPr>
              <a:t> time for large infrastructures</a:t>
            </a:r>
            <a:endParaRPr sz="2000" dirty="0">
              <a:solidFill>
                <a:srgbClr val="000000"/>
              </a:solidFill>
            </a:endParaRPr>
          </a:p>
        </p:txBody>
      </p:sp>
      <p:sp>
        <p:nvSpPr>
          <p:cNvPr id="396" name="Google Shape;396;p57"/>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8"/>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Backends (cont’d)</a:t>
            </a:r>
            <a:endParaRPr b="1">
              <a:latin typeface="Helvetica Neue"/>
              <a:ea typeface="Helvetica Neue"/>
              <a:cs typeface="Helvetica Neue"/>
              <a:sym typeface="Helvetica Neue"/>
            </a:endParaRPr>
          </a:p>
        </p:txBody>
      </p:sp>
      <p:sp>
        <p:nvSpPr>
          <p:cNvPr id="402" name="Google Shape;402;p58"/>
          <p:cNvSpPr txBox="1">
            <a:spLocks noGrp="1"/>
          </p:cNvSpPr>
          <p:nvPr>
            <p:ph type="subTitle" idx="1"/>
          </p:nvPr>
        </p:nvSpPr>
        <p:spPr>
          <a:prstGeom prst="rect">
            <a:avLst/>
          </a:prstGeom>
          <a:noFill/>
          <a:ln>
            <a:noFill/>
          </a:ln>
        </p:spPr>
        <p:txBody>
          <a:bodyPr spcFirstLastPara="1" wrap="square" lIns="67500" tIns="35100" rIns="68575" bIns="34275" anchor="t" anchorCtr="0">
            <a:noAutofit/>
          </a:bodyPr>
          <a:lstStyle/>
          <a:p>
            <a:pPr marL="342900" lvl="0" indent="-292100" algn="l" rtl="0">
              <a:spcBef>
                <a:spcPts val="0"/>
              </a:spcBef>
              <a:spcAft>
                <a:spcPts val="0"/>
              </a:spcAft>
              <a:buClr>
                <a:schemeClr val="dk1"/>
              </a:buClr>
              <a:buSzPts val="2000"/>
              <a:buChar char="●"/>
            </a:pPr>
            <a:r>
              <a:rPr lang="en-US" sz="2000" dirty="0">
                <a:solidFill>
                  <a:srgbClr val="000000"/>
                </a:solidFill>
              </a:rPr>
              <a:t>Examples</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S3</a:t>
            </a: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swift</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http</a:t>
            </a:r>
            <a:endParaRPr sz="2000" dirty="0">
              <a:solidFill>
                <a:srgbClr val="000000"/>
              </a:solidFill>
            </a:endParaRPr>
          </a:p>
          <a:p>
            <a:pPr marL="685800" lvl="1" indent="-292100" algn="l" rtl="0">
              <a:spcBef>
                <a:spcPts val="0"/>
              </a:spcBef>
              <a:spcAft>
                <a:spcPts val="0"/>
              </a:spcAft>
              <a:buClr>
                <a:schemeClr val="dk1"/>
              </a:buClr>
              <a:buSzPts val="2000"/>
              <a:buChar char="○"/>
            </a:pPr>
            <a:r>
              <a:rPr lang="en-US" sz="2000" dirty="0">
                <a:solidFill>
                  <a:schemeClr val="dk1"/>
                </a:solidFill>
              </a:rPr>
              <a:t>Terraform Enterprise</a:t>
            </a:r>
            <a:endParaRPr sz="2000" dirty="0">
              <a:solidFill>
                <a:schemeClr val="dk1"/>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etc.</a:t>
            </a:r>
            <a:endParaRPr sz="2000" dirty="0">
              <a:solidFill>
                <a:srgbClr val="000000"/>
              </a:solidFill>
            </a:endParaRPr>
          </a:p>
        </p:txBody>
      </p:sp>
      <p:sp>
        <p:nvSpPr>
          <p:cNvPr id="403" name="Google Shape;403;p58"/>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4"/>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Providers</a:t>
            </a:r>
            <a:endParaRPr b="1">
              <a:latin typeface="Helvetica Neue"/>
              <a:ea typeface="Helvetica Neue"/>
              <a:cs typeface="Helvetica Neue"/>
              <a:sym typeface="Helvetica Neue"/>
            </a:endParaRPr>
          </a:p>
        </p:txBody>
      </p:sp>
      <p:sp>
        <p:nvSpPr>
          <p:cNvPr id="444" name="Google Shape;444;p64"/>
          <p:cNvSpPr txBox="1">
            <a:spLocks noGrp="1"/>
          </p:cNvSpPr>
          <p:nvPr>
            <p:ph type="subTitle" idx="1"/>
          </p:nvPr>
        </p:nvSpPr>
        <p:spPr>
          <a:prstGeom prst="rect">
            <a:avLst/>
          </a:prstGeom>
          <a:noFill/>
          <a:ln>
            <a:noFill/>
          </a:ln>
        </p:spPr>
        <p:txBody>
          <a:bodyPr spcFirstLastPara="1" wrap="square" lIns="6750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Responsible for understanding API interactions and exposing resources</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err="1">
                <a:solidFill>
                  <a:srgbClr val="000000"/>
                </a:solidFill>
              </a:rPr>
              <a:t>Hashicorp</a:t>
            </a:r>
            <a:r>
              <a:rPr lang="en-US" dirty="0">
                <a:solidFill>
                  <a:srgbClr val="000000"/>
                </a:solidFill>
              </a:rPr>
              <a:t> helps companies create providers to be added to ecosystem</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Declared in HCL config files as a </a:t>
            </a:r>
            <a:r>
              <a:rPr lang="en-US" b="1" dirty="0">
                <a:solidFill>
                  <a:srgbClr val="000000"/>
                </a:solidFill>
                <a:latin typeface="Consolas"/>
                <a:ea typeface="Consolas"/>
                <a:cs typeface="Consolas"/>
                <a:sym typeface="Consolas"/>
              </a:rPr>
              <a:t>provider</a:t>
            </a:r>
            <a:r>
              <a:rPr lang="en-US" dirty="0">
                <a:solidFill>
                  <a:srgbClr val="000000"/>
                </a:solidFill>
              </a:rPr>
              <a:t> stanza</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Each Terraform project can have multiple providers, even of the same type</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Describes resources, their inputs, outputs, and the logic to create and change them</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Many options</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AWS, GCP, Azure, and many </a:t>
            </a:r>
            <a:r>
              <a:rPr lang="en-US" dirty="0" err="1">
                <a:solidFill>
                  <a:srgbClr val="000000"/>
                </a:solidFill>
              </a:rPr>
              <a:t>many</a:t>
            </a:r>
            <a:r>
              <a:rPr lang="en-US" dirty="0">
                <a:solidFill>
                  <a:srgbClr val="000000"/>
                </a:solidFill>
              </a:rPr>
              <a:t> others</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providers available for non-infra services as well such as </a:t>
            </a:r>
            <a:r>
              <a:rPr lang="en-US" dirty="0" err="1">
                <a:solidFill>
                  <a:srgbClr val="000000"/>
                </a:solidFill>
              </a:rPr>
              <a:t>gmail</a:t>
            </a:r>
            <a:r>
              <a:rPr lang="en-US" dirty="0">
                <a:solidFill>
                  <a:srgbClr val="000000"/>
                </a:solidFill>
              </a:rPr>
              <a:t>, MySQL, and </a:t>
            </a:r>
            <a:r>
              <a:rPr lang="en-US" dirty="0" err="1">
                <a:solidFill>
                  <a:srgbClr val="000000"/>
                </a:solidFill>
              </a:rPr>
              <a:t>Pagerduty</a:t>
            </a:r>
            <a:endParaRPr dirty="0">
              <a:solidFill>
                <a:srgbClr val="000000"/>
              </a:solidFill>
            </a:endParaRPr>
          </a:p>
        </p:txBody>
      </p:sp>
      <p:sp>
        <p:nvSpPr>
          <p:cNvPr id="445" name="Google Shape;445;p64"/>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5"/>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000" b="1">
                <a:latin typeface="Helvetica Neue"/>
                <a:ea typeface="Helvetica Neue"/>
                <a:cs typeface="Helvetica Neue"/>
                <a:sym typeface="Helvetica Neue"/>
              </a:rPr>
              <a:t>The AWS Provider</a:t>
            </a:r>
            <a:endParaRPr sz="2000" b="1">
              <a:latin typeface="Helvetica Neue"/>
              <a:ea typeface="Helvetica Neue"/>
              <a:cs typeface="Helvetica Neue"/>
              <a:sym typeface="Helvetica Neue"/>
            </a:endParaRPr>
          </a:p>
        </p:txBody>
      </p:sp>
      <p:sp>
        <p:nvSpPr>
          <p:cNvPr id="451" name="Google Shape;451;p65"/>
          <p:cNvSpPr txBox="1">
            <a:spLocks noGrp="1"/>
          </p:cNvSpPr>
          <p:nvPr>
            <p:ph type="subTitle" idx="1"/>
          </p:nvPr>
        </p:nvSpPr>
        <p:spPr>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Provider documentation</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u="sng" dirty="0">
                <a:solidFill>
                  <a:schemeClr val="hlink"/>
                </a:solidFill>
                <a:hlinkClick r:id="rId3"/>
              </a:rPr>
              <a:t>https://www.terraform.io/docs/providers/aws/index.html</a:t>
            </a:r>
            <a:r>
              <a:rPr lang="en-US" sz="2000" dirty="0">
                <a:solidFill>
                  <a:srgbClr val="000000"/>
                </a:solidFill>
              </a:rPr>
              <a:t> </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HUGE amount of resources</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Something like 8 resources per service on average</a:t>
            </a:r>
            <a:endParaRPr sz="2000" dirty="0">
              <a:solidFill>
                <a:srgbClr val="000000"/>
              </a:solidFill>
            </a:endParaRPr>
          </a:p>
        </p:txBody>
      </p:sp>
      <p:sp>
        <p:nvSpPr>
          <p:cNvPr id="452" name="Google Shape;452;p65"/>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sz="2000"/>
              <a:t>88</a:t>
            </a:fld>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6"/>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Configuring the Provider</a:t>
            </a:r>
            <a:endParaRPr b="1">
              <a:latin typeface="Helvetica Neue"/>
              <a:ea typeface="Helvetica Neue"/>
              <a:cs typeface="Helvetica Neue"/>
              <a:sym typeface="Helvetica Neue"/>
            </a:endParaRPr>
          </a:p>
        </p:txBody>
      </p:sp>
      <p:sp>
        <p:nvSpPr>
          <p:cNvPr id="459" name="Google Shape;459;p66"/>
          <p:cNvSpPr txBox="1">
            <a:spLocks noGrp="1"/>
          </p:cNvSpPr>
          <p:nvPr>
            <p:ph type="subTitle" idx="1"/>
          </p:nvPr>
        </p:nvSpPr>
        <p:spPr>
          <a:xfrm>
            <a:off x="613700" y="1401237"/>
            <a:ext cx="7625100" cy="31731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sz="2400" b="1" dirty="0">
              <a:solidFill>
                <a:srgbClr val="FF9900"/>
              </a:solidFill>
              <a:latin typeface="Courier"/>
              <a:ea typeface="Courier"/>
              <a:cs typeface="Courier"/>
              <a:sym typeface="Courier"/>
            </a:endParaRPr>
          </a:p>
          <a:p>
            <a:pPr marL="0" lvl="0" indent="0" algn="l" rtl="0">
              <a:spcBef>
                <a:spcPts val="0"/>
              </a:spcBef>
              <a:spcAft>
                <a:spcPts val="0"/>
              </a:spcAft>
              <a:buNone/>
            </a:pPr>
            <a:endParaRPr sz="2400" b="1" dirty="0">
              <a:solidFill>
                <a:srgbClr val="FF9900"/>
              </a:solidFill>
              <a:latin typeface="Courier"/>
              <a:ea typeface="Courier"/>
              <a:cs typeface="Courier"/>
              <a:sym typeface="Courier"/>
            </a:endParaRPr>
          </a:p>
          <a:p>
            <a:pPr marL="0" lvl="0" indent="0" algn="l" rtl="0">
              <a:spcBef>
                <a:spcPts val="0"/>
              </a:spcBef>
              <a:spcAft>
                <a:spcPts val="0"/>
              </a:spcAft>
              <a:buNone/>
            </a:pPr>
            <a:r>
              <a:rPr lang="en-US" sz="2400" b="1" dirty="0">
                <a:solidFill>
                  <a:srgbClr val="FF9900"/>
                </a:solidFill>
                <a:latin typeface="Courier"/>
                <a:ea typeface="Courier"/>
                <a:cs typeface="Courier"/>
                <a:sym typeface="Courier"/>
              </a:rPr>
              <a:t>provider</a:t>
            </a:r>
            <a:r>
              <a:rPr lang="en-US" sz="2400" b="1" dirty="0">
                <a:solidFill>
                  <a:srgbClr val="FFFFFF"/>
                </a:solidFill>
                <a:latin typeface="Courier"/>
                <a:ea typeface="Courier"/>
                <a:cs typeface="Courier"/>
                <a:sym typeface="Courier"/>
              </a:rPr>
              <a:t> </a:t>
            </a:r>
            <a:r>
              <a:rPr lang="en-US" sz="2400" b="1" dirty="0">
                <a:solidFill>
                  <a:srgbClr val="6FA8DC"/>
                </a:solidFill>
                <a:latin typeface="Courier"/>
                <a:ea typeface="Courier"/>
                <a:cs typeface="Courier"/>
                <a:sym typeface="Courier"/>
              </a:rPr>
              <a:t>“</a:t>
            </a:r>
            <a:r>
              <a:rPr lang="en-US" sz="2400" b="1" dirty="0" err="1">
                <a:solidFill>
                  <a:srgbClr val="6FA8DC"/>
                </a:solidFill>
                <a:latin typeface="Courier"/>
                <a:ea typeface="Courier"/>
                <a:cs typeface="Courier"/>
                <a:sym typeface="Courier"/>
              </a:rPr>
              <a:t>aws</a:t>
            </a:r>
            <a:r>
              <a:rPr lang="en-US" sz="2400" b="1" dirty="0">
                <a:solidFill>
                  <a:srgbClr val="6FA8DC"/>
                </a:solidFill>
                <a:latin typeface="Courier"/>
                <a:ea typeface="Courier"/>
                <a:cs typeface="Courier"/>
                <a:sym typeface="Courier"/>
              </a:rPr>
              <a:t>”</a:t>
            </a:r>
            <a:r>
              <a:rPr lang="en-US" sz="2400" b="1" dirty="0">
                <a:solidFill>
                  <a:srgbClr val="FFFFFF"/>
                </a:solidFill>
                <a:latin typeface="Courier"/>
                <a:ea typeface="Courier"/>
                <a:cs typeface="Courier"/>
                <a:sym typeface="Courier"/>
              </a:rPr>
              <a:t> </a:t>
            </a:r>
            <a:r>
              <a:rPr lang="en-US" sz="2400" b="1" dirty="0">
                <a:solidFill>
                  <a:srgbClr val="C9DAF8"/>
                </a:solidFill>
                <a:latin typeface="Courier"/>
                <a:ea typeface="Courier"/>
                <a:cs typeface="Courier"/>
                <a:sym typeface="Courier"/>
              </a:rPr>
              <a:t>{</a:t>
            </a:r>
            <a:endParaRPr sz="2400" b="1" dirty="0">
              <a:solidFill>
                <a:srgbClr val="C9DAF8"/>
              </a:solidFill>
              <a:latin typeface="Courier"/>
              <a:ea typeface="Courier"/>
              <a:cs typeface="Courier"/>
              <a:sym typeface="Courier"/>
            </a:endParaRPr>
          </a:p>
          <a:p>
            <a:pPr marL="0" lvl="0" indent="0" algn="l" rtl="0">
              <a:spcBef>
                <a:spcPts val="0"/>
              </a:spcBef>
              <a:spcAft>
                <a:spcPts val="0"/>
              </a:spcAft>
              <a:buNone/>
            </a:pPr>
            <a:r>
              <a:rPr lang="en-US" sz="2400" b="1" dirty="0">
                <a:solidFill>
                  <a:srgbClr val="C9DAF8"/>
                </a:solidFill>
                <a:latin typeface="Courier"/>
                <a:ea typeface="Courier"/>
                <a:cs typeface="Courier"/>
                <a:sym typeface="Courier"/>
              </a:rPr>
              <a:t>  </a:t>
            </a:r>
            <a:r>
              <a:rPr lang="en-US" sz="2400" b="1" dirty="0">
                <a:solidFill>
                  <a:srgbClr val="8E7CC3"/>
                </a:solidFill>
                <a:latin typeface="Courier"/>
                <a:ea typeface="Courier"/>
                <a:cs typeface="Courier"/>
                <a:sym typeface="Courier"/>
              </a:rPr>
              <a:t>region</a:t>
            </a:r>
            <a:r>
              <a:rPr lang="en-US" sz="2400" b="1" dirty="0">
                <a:solidFill>
                  <a:srgbClr val="C9DAF8"/>
                </a:solidFill>
                <a:latin typeface="Courier"/>
                <a:ea typeface="Courier"/>
                <a:cs typeface="Courier"/>
                <a:sym typeface="Courier"/>
              </a:rPr>
              <a:t>     = </a:t>
            </a:r>
            <a:r>
              <a:rPr lang="en-US" sz="2400" b="1" dirty="0">
                <a:solidFill>
                  <a:srgbClr val="6AA84F"/>
                </a:solidFill>
                <a:latin typeface="Courier"/>
                <a:ea typeface="Courier"/>
                <a:cs typeface="Courier"/>
                <a:sym typeface="Courier"/>
              </a:rPr>
              <a:t>“us-west-1”</a:t>
            </a:r>
            <a:endParaRPr sz="2400" b="1" dirty="0">
              <a:solidFill>
                <a:srgbClr val="6AA84F"/>
              </a:solidFill>
              <a:latin typeface="Courier"/>
              <a:ea typeface="Courier"/>
              <a:cs typeface="Courier"/>
              <a:sym typeface="Courier"/>
            </a:endParaRPr>
          </a:p>
          <a:p>
            <a:pPr marL="0" lvl="0" indent="0" algn="l" rtl="0">
              <a:spcBef>
                <a:spcPts val="0"/>
              </a:spcBef>
              <a:spcAft>
                <a:spcPts val="0"/>
              </a:spcAft>
              <a:buNone/>
            </a:pPr>
            <a:r>
              <a:rPr lang="en-US" sz="2400" b="1" dirty="0">
                <a:solidFill>
                  <a:srgbClr val="C9DAF8"/>
                </a:solidFill>
                <a:latin typeface="Courier"/>
                <a:ea typeface="Courier"/>
                <a:cs typeface="Courier"/>
                <a:sym typeface="Courier"/>
              </a:rPr>
              <a:t>  </a:t>
            </a:r>
            <a:r>
              <a:rPr lang="en-US" sz="2400" b="1" dirty="0" err="1">
                <a:solidFill>
                  <a:srgbClr val="8E7CC3"/>
                </a:solidFill>
                <a:latin typeface="Courier"/>
                <a:ea typeface="Courier"/>
                <a:cs typeface="Courier"/>
                <a:sym typeface="Courier"/>
              </a:rPr>
              <a:t>access_key</a:t>
            </a:r>
            <a:r>
              <a:rPr lang="en-US" sz="2400" b="1" dirty="0">
                <a:solidFill>
                  <a:srgbClr val="C9DAF8"/>
                </a:solidFill>
                <a:latin typeface="Courier"/>
                <a:ea typeface="Courier"/>
                <a:cs typeface="Courier"/>
                <a:sym typeface="Courier"/>
              </a:rPr>
              <a:t> = </a:t>
            </a:r>
            <a:r>
              <a:rPr lang="en-US" sz="2400" b="1" dirty="0">
                <a:solidFill>
                  <a:srgbClr val="6AA84F"/>
                </a:solidFill>
                <a:latin typeface="Courier"/>
                <a:ea typeface="Courier"/>
                <a:cs typeface="Courier"/>
                <a:sym typeface="Courier"/>
              </a:rPr>
              <a:t>“[your access key]”</a:t>
            </a:r>
            <a:endParaRPr sz="2400" b="1" dirty="0">
              <a:solidFill>
                <a:srgbClr val="6AA84F"/>
              </a:solidFill>
              <a:latin typeface="Courier"/>
              <a:ea typeface="Courier"/>
              <a:cs typeface="Courier"/>
              <a:sym typeface="Courier"/>
            </a:endParaRPr>
          </a:p>
          <a:p>
            <a:pPr marL="0" lvl="0" indent="0" algn="l" rtl="0">
              <a:spcBef>
                <a:spcPts val="0"/>
              </a:spcBef>
              <a:spcAft>
                <a:spcPts val="0"/>
              </a:spcAft>
              <a:buNone/>
            </a:pPr>
            <a:r>
              <a:rPr lang="en-US" sz="2400" b="1" dirty="0">
                <a:solidFill>
                  <a:srgbClr val="C9DAF8"/>
                </a:solidFill>
                <a:latin typeface="Courier"/>
                <a:ea typeface="Courier"/>
                <a:cs typeface="Courier"/>
                <a:sym typeface="Courier"/>
              </a:rPr>
              <a:t>  </a:t>
            </a:r>
            <a:r>
              <a:rPr lang="en-US" sz="2400" b="1" dirty="0" err="1">
                <a:solidFill>
                  <a:srgbClr val="8E7CC3"/>
                </a:solidFill>
                <a:latin typeface="Courier"/>
                <a:ea typeface="Courier"/>
                <a:cs typeface="Courier"/>
                <a:sym typeface="Courier"/>
              </a:rPr>
              <a:t>secret_key</a:t>
            </a:r>
            <a:r>
              <a:rPr lang="en-US" sz="2400" b="1" dirty="0">
                <a:solidFill>
                  <a:srgbClr val="C9DAF8"/>
                </a:solidFill>
                <a:latin typeface="Courier"/>
                <a:ea typeface="Courier"/>
                <a:cs typeface="Courier"/>
                <a:sym typeface="Courier"/>
              </a:rPr>
              <a:t> = </a:t>
            </a:r>
            <a:r>
              <a:rPr lang="en-US" sz="2400" b="1" dirty="0">
                <a:solidFill>
                  <a:srgbClr val="6AA84F"/>
                </a:solidFill>
                <a:latin typeface="Courier"/>
                <a:ea typeface="Courier"/>
                <a:cs typeface="Courier"/>
                <a:sym typeface="Courier"/>
              </a:rPr>
              <a:t>“[your secret access key]”</a:t>
            </a:r>
            <a:endParaRPr sz="2400" b="1" dirty="0">
              <a:solidFill>
                <a:srgbClr val="6AA84F"/>
              </a:solidFill>
              <a:latin typeface="Courier"/>
              <a:ea typeface="Courier"/>
              <a:cs typeface="Courier"/>
              <a:sym typeface="Courier"/>
            </a:endParaRPr>
          </a:p>
          <a:p>
            <a:pPr marL="0" lvl="0" indent="0" algn="l" rtl="0">
              <a:spcBef>
                <a:spcPts val="0"/>
              </a:spcBef>
              <a:spcAft>
                <a:spcPts val="0"/>
              </a:spcAft>
              <a:buNone/>
            </a:pPr>
            <a:r>
              <a:rPr lang="en-US" sz="2400" b="1" dirty="0">
                <a:solidFill>
                  <a:srgbClr val="C9DAF8"/>
                </a:solidFill>
                <a:latin typeface="Courier"/>
                <a:ea typeface="Courier"/>
                <a:cs typeface="Courier"/>
                <a:sym typeface="Courier"/>
              </a:rPr>
              <a:t>}</a:t>
            </a:r>
            <a:endParaRPr sz="2400" b="1" dirty="0">
              <a:solidFill>
                <a:srgbClr val="FF9900"/>
              </a:solidFill>
              <a:latin typeface="Courier"/>
              <a:ea typeface="Courier"/>
              <a:cs typeface="Courier"/>
              <a:sym typeface="Courier"/>
            </a:endParaRPr>
          </a:p>
        </p:txBody>
      </p:sp>
      <p:sp>
        <p:nvSpPr>
          <p:cNvPr id="458" name="Google Shape;458;p66"/>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Agenda</a:t>
            </a:r>
            <a:endParaRPr>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Microservices – What they are and why do we use them?</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US" sz="1500" dirty="0" err="1">
                <a:solidFill>
                  <a:srgbClr val="404040"/>
                </a:solidFill>
              </a:rPr>
              <a:t>GoLang</a:t>
            </a:r>
            <a:r>
              <a:rPr lang="en-US" sz="1500" dirty="0">
                <a:solidFill>
                  <a:srgbClr val="404040"/>
                </a:solidFill>
              </a:rPr>
              <a:t> Deep Dive – Go routines, channels, and cross-compilation</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Serverless Architectures as an alternative</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Deploying microservices using Terraform</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Containerization and container orchestration for Go microservices</a:t>
            </a:r>
            <a:endParaRPr sz="1500" dirty="0">
              <a:solidFill>
                <a:srgbClr val="404040"/>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9"/>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dirty="0">
                <a:latin typeface="Helvetica Neue"/>
                <a:ea typeface="Helvetica Neue"/>
                <a:cs typeface="Helvetica Neue"/>
                <a:sym typeface="Helvetica Neue"/>
              </a:rPr>
              <a:t>Output Variables</a:t>
            </a:r>
            <a:endParaRPr b="1" dirty="0">
              <a:latin typeface="Helvetica Neue"/>
              <a:ea typeface="Helvetica Neue"/>
              <a:cs typeface="Helvetica Neue"/>
              <a:sym typeface="Helvetica Neue"/>
            </a:endParaRPr>
          </a:p>
        </p:txBody>
      </p:sp>
      <p:sp>
        <p:nvSpPr>
          <p:cNvPr id="479" name="Google Shape;479;p69"/>
          <p:cNvSpPr txBox="1">
            <a:spLocks noGrp="1"/>
          </p:cNvSpPr>
          <p:nvPr>
            <p:ph type="subTitle" idx="1"/>
          </p:nvPr>
        </p:nvSpPr>
        <p:spPr>
          <a:xfrm>
            <a:off x="613700" y="1363272"/>
            <a:ext cx="7625100" cy="31731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i="1" dirty="0">
                <a:solidFill>
                  <a:srgbClr val="000000"/>
                </a:solidFill>
              </a:rPr>
              <a:t>inputs</a:t>
            </a:r>
            <a:r>
              <a:rPr lang="en-US" sz="2000" dirty="0">
                <a:solidFill>
                  <a:srgbClr val="000000"/>
                </a:solidFill>
              </a:rPr>
              <a:t> to a Terraform config are declared with variables stanzas</a:t>
            </a:r>
            <a:endParaRPr sz="2000" dirty="0">
              <a:solidFill>
                <a:srgbClr val="000000"/>
              </a:solidFill>
            </a:endParaRPr>
          </a:p>
          <a:p>
            <a:pPr marL="34290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i="1" dirty="0">
                <a:solidFill>
                  <a:srgbClr val="000000"/>
                </a:solidFill>
              </a:rPr>
              <a:t>outputs</a:t>
            </a:r>
            <a:r>
              <a:rPr lang="en-US" sz="2000" dirty="0">
                <a:solidFill>
                  <a:srgbClr val="000000"/>
                </a:solidFill>
              </a:rPr>
              <a:t> are declared with a special output stanza</a:t>
            </a:r>
            <a:endParaRPr sz="2000" dirty="0">
              <a:solidFill>
                <a:srgbClr val="000000"/>
              </a:solidFill>
            </a:endParaRPr>
          </a:p>
          <a:p>
            <a:pPr marL="34290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Can be referenced through the modules interface or the CLI</a:t>
            </a:r>
            <a:endParaRPr sz="2000" dirty="0">
              <a:solidFill>
                <a:srgbClr val="000000"/>
              </a:solidFill>
            </a:endParaRPr>
          </a:p>
        </p:txBody>
      </p:sp>
      <p:sp>
        <p:nvSpPr>
          <p:cNvPr id="480" name="Google Shape;480;p69"/>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4"/>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dirty="0">
                <a:latin typeface="Helvetica Neue"/>
                <a:ea typeface="Helvetica Neue"/>
                <a:cs typeface="Helvetica Neue"/>
                <a:sym typeface="Helvetica Neue"/>
              </a:rPr>
              <a:t>Output Variables</a:t>
            </a:r>
            <a:endParaRPr b="1" dirty="0">
              <a:latin typeface="Helvetica Neue"/>
              <a:ea typeface="Helvetica Neue"/>
              <a:cs typeface="Helvetica Neue"/>
              <a:sym typeface="Helvetica Neue"/>
            </a:endParaRPr>
          </a:p>
        </p:txBody>
      </p:sp>
      <p:sp>
        <p:nvSpPr>
          <p:cNvPr id="304" name="Google Shape;304;p44"/>
          <p:cNvSpPr txBox="1">
            <a:spLocks noGrp="1"/>
          </p:cNvSpPr>
          <p:nvPr>
            <p:ph type="subTitle" idx="1"/>
          </p:nvPr>
        </p:nvSpPr>
        <p:spPr>
          <a:xfrm>
            <a:off x="613700" y="1354394"/>
            <a:ext cx="7625100" cy="3173100"/>
          </a:xfrm>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Output variable definitions support the following</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ea typeface="Consolas"/>
                <a:cs typeface="Consolas"/>
                <a:sym typeface="Consolas"/>
              </a:rPr>
              <a:t>value – value to be returned as output</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ea typeface="Consolas"/>
                <a:cs typeface="Consolas"/>
                <a:sym typeface="Consolas"/>
              </a:rPr>
              <a:t>description – string description/documentation</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ea typeface="Consolas"/>
                <a:cs typeface="Consolas"/>
                <a:sym typeface="Consolas"/>
              </a:rPr>
              <a:t>sensitive – true or false; limits output as part of TF operations (plan or apply)</a:t>
            </a:r>
            <a:endParaRPr sz="1800" dirty="0">
              <a:solidFill>
                <a:srgbClr val="000000"/>
              </a:solidFill>
              <a:latin typeface="Helvetica Neue Light" panose="020B0604020202020204" charset="0"/>
              <a:ea typeface="Consolas"/>
              <a:cs typeface="Consolas"/>
              <a:sym typeface="Consolas"/>
            </a:endParaRPr>
          </a:p>
          <a:p>
            <a:pPr marL="0" marR="0" lvl="0" indent="0" algn="l" rtl="0">
              <a:lnSpc>
                <a:spcPct val="115000"/>
              </a:lnSpc>
              <a:spcBef>
                <a:spcPts val="0"/>
              </a:spcBef>
              <a:spcAft>
                <a:spcPts val="0"/>
              </a:spcAft>
              <a:buNone/>
            </a:pPr>
            <a:endParaRPr sz="2000" dirty="0">
              <a:solidFill>
                <a:srgbClr val="000000"/>
              </a:solidFill>
            </a:endParaRPr>
          </a:p>
        </p:txBody>
      </p:sp>
      <p:sp>
        <p:nvSpPr>
          <p:cNvPr id="305" name="Google Shape;305;p44"/>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91</a:t>
            </a:fld>
            <a:endParaRPr/>
          </a:p>
        </p:txBody>
      </p:sp>
    </p:spTree>
    <p:extLst>
      <p:ext uri="{BB962C8B-B14F-4D97-AF65-F5344CB8AC3E}">
        <p14:creationId xmlns:p14="http://schemas.microsoft.com/office/powerpoint/2010/main" val="37725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0"/>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Output Definition</a:t>
            </a:r>
            <a:endParaRPr b="1">
              <a:latin typeface="Helvetica Neue"/>
              <a:ea typeface="Helvetica Neue"/>
              <a:cs typeface="Helvetica Neue"/>
              <a:sym typeface="Helvetica Neue"/>
            </a:endParaRPr>
          </a:p>
        </p:txBody>
      </p:sp>
      <p:sp>
        <p:nvSpPr>
          <p:cNvPr id="487" name="Google Shape;487;p70"/>
          <p:cNvSpPr txBox="1">
            <a:spLocks noGrp="1"/>
          </p:cNvSpPr>
          <p:nvPr>
            <p:ph type="subTitle" idx="1"/>
          </p:nvPr>
        </p:nvSpPr>
        <p:spPr>
          <a:xfrm>
            <a:off x="613700" y="1383482"/>
            <a:ext cx="7625100" cy="31731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sz="2400" b="1">
              <a:solidFill>
                <a:srgbClr val="FF9900"/>
              </a:solidFill>
              <a:latin typeface="Courier"/>
              <a:ea typeface="Courier"/>
              <a:cs typeface="Courier"/>
              <a:sym typeface="Courier"/>
            </a:endParaRPr>
          </a:p>
          <a:p>
            <a:pPr marL="0" lvl="0" indent="0" algn="l" rtl="0">
              <a:spcBef>
                <a:spcPts val="0"/>
              </a:spcBef>
              <a:spcAft>
                <a:spcPts val="0"/>
              </a:spcAft>
              <a:buNone/>
            </a:pPr>
            <a:endParaRPr sz="2400" b="1">
              <a:solidFill>
                <a:srgbClr val="FF9900"/>
              </a:solidFill>
              <a:latin typeface="Courier"/>
              <a:ea typeface="Courier"/>
              <a:cs typeface="Courier"/>
              <a:sym typeface="Courier"/>
            </a:endParaRPr>
          </a:p>
          <a:p>
            <a:pPr marL="0" lvl="0" indent="0" algn="l" rtl="0">
              <a:spcBef>
                <a:spcPts val="0"/>
              </a:spcBef>
              <a:spcAft>
                <a:spcPts val="0"/>
              </a:spcAft>
              <a:buNone/>
            </a:pPr>
            <a:r>
              <a:rPr lang="en-US" sz="2400" b="1">
                <a:solidFill>
                  <a:srgbClr val="FF9900"/>
                </a:solidFill>
                <a:latin typeface="Courier"/>
                <a:ea typeface="Courier"/>
                <a:cs typeface="Courier"/>
                <a:sym typeface="Courier"/>
              </a:rPr>
              <a:t>output</a:t>
            </a:r>
            <a:r>
              <a:rPr lang="en-US" sz="2400" b="1">
                <a:solidFill>
                  <a:srgbClr val="FFFFFF"/>
                </a:solidFill>
                <a:latin typeface="Courier"/>
                <a:ea typeface="Courier"/>
                <a:cs typeface="Courier"/>
                <a:sym typeface="Courier"/>
              </a:rPr>
              <a:t> </a:t>
            </a:r>
            <a:r>
              <a:rPr lang="en-US" sz="2400" b="1">
                <a:solidFill>
                  <a:srgbClr val="6FA8DC"/>
                </a:solidFill>
                <a:latin typeface="Courier"/>
                <a:ea typeface="Courier"/>
                <a:cs typeface="Courier"/>
                <a:sym typeface="Courier"/>
              </a:rPr>
              <a:t>“instance_public_ip”</a:t>
            </a:r>
            <a:r>
              <a:rPr lang="en-US" sz="2400" b="1">
                <a:solidFill>
                  <a:srgbClr val="FFFFFF"/>
                </a:solidFill>
                <a:latin typeface="Courier"/>
                <a:ea typeface="Courier"/>
                <a:cs typeface="Courier"/>
                <a:sym typeface="Courier"/>
              </a:rPr>
              <a:t> </a:t>
            </a:r>
            <a:r>
              <a:rPr lang="en-US" sz="2400" b="1">
                <a:solidFill>
                  <a:srgbClr val="C9DAF8"/>
                </a:solidFill>
                <a:latin typeface="Courier"/>
                <a:ea typeface="Courier"/>
                <a:cs typeface="Courier"/>
                <a:sym typeface="Courier"/>
              </a:rPr>
              <a:t>{</a:t>
            </a:r>
            <a:endParaRPr sz="2400" b="1">
              <a:solidFill>
                <a:srgbClr val="C9DAF8"/>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  </a:t>
            </a:r>
            <a:r>
              <a:rPr lang="en-US" sz="2400" b="1">
                <a:solidFill>
                  <a:srgbClr val="8E7CC3"/>
                </a:solidFill>
                <a:latin typeface="Courier"/>
                <a:ea typeface="Courier"/>
                <a:cs typeface="Courier"/>
                <a:sym typeface="Courier"/>
              </a:rPr>
              <a:t>value</a:t>
            </a:r>
            <a:r>
              <a:rPr lang="en-US" sz="2400" b="1">
                <a:solidFill>
                  <a:srgbClr val="C9DAF8"/>
                </a:solidFill>
                <a:latin typeface="Courier"/>
                <a:ea typeface="Courier"/>
                <a:cs typeface="Courier"/>
                <a:sym typeface="Courier"/>
              </a:rPr>
              <a:t> = </a:t>
            </a:r>
            <a:r>
              <a:rPr lang="en-US" sz="2400" b="1">
                <a:solidFill>
                  <a:srgbClr val="6FA8DC"/>
                </a:solidFill>
                <a:latin typeface="Courier"/>
                <a:ea typeface="Courier"/>
                <a:cs typeface="Courier"/>
                <a:sym typeface="Courier"/>
              </a:rPr>
              <a:t>aws_instance</a:t>
            </a:r>
            <a:r>
              <a:rPr lang="en-US" sz="2400" b="1">
                <a:solidFill>
                  <a:srgbClr val="C9DAF8"/>
                </a:solidFill>
                <a:latin typeface="Courier"/>
                <a:ea typeface="Courier"/>
                <a:cs typeface="Courier"/>
                <a:sym typeface="Courier"/>
              </a:rPr>
              <a:t>.web.</a:t>
            </a:r>
            <a:r>
              <a:rPr lang="en-US" sz="2400" b="1">
                <a:solidFill>
                  <a:srgbClr val="8E7CC3"/>
                </a:solidFill>
                <a:latin typeface="Courier"/>
                <a:ea typeface="Courier"/>
                <a:cs typeface="Courier"/>
                <a:sym typeface="Courier"/>
              </a:rPr>
              <a:t>public_ip</a:t>
            </a:r>
            <a:endParaRPr sz="2400" b="1">
              <a:solidFill>
                <a:srgbClr val="6AA84F"/>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a:t>
            </a:r>
            <a:endParaRPr sz="2400" b="1">
              <a:solidFill>
                <a:srgbClr val="FF9900"/>
              </a:solidFill>
              <a:latin typeface="Courier"/>
              <a:ea typeface="Courier"/>
              <a:cs typeface="Courier"/>
              <a:sym typeface="Courier"/>
            </a:endParaRPr>
          </a:p>
        </p:txBody>
      </p:sp>
      <p:sp>
        <p:nvSpPr>
          <p:cNvPr id="486" name="Google Shape;486;p70"/>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dirty="0"/>
              <a:t>Demo</a:t>
            </a: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93</a:t>
            </a:fld>
            <a:endParaRPr lang="en-US"/>
          </a:p>
        </p:txBody>
      </p:sp>
      <p:sp>
        <p:nvSpPr>
          <p:cNvPr id="5" name="TextBox 4">
            <a:extLst>
              <a:ext uri="{FF2B5EF4-FFF2-40B4-BE49-F238E27FC236}">
                <a16:creationId xmlns:a16="http://schemas.microsoft.com/office/drawing/2014/main" id="{D8E20602-2BCB-4FA7-B429-FED74B5495B2}"/>
              </a:ext>
            </a:extLst>
          </p:cNvPr>
          <p:cNvSpPr txBox="1"/>
          <p:nvPr/>
        </p:nvSpPr>
        <p:spPr>
          <a:xfrm>
            <a:off x="1995328" y="2417861"/>
            <a:ext cx="6835806" cy="307777"/>
          </a:xfrm>
          <a:prstGeom prst="rect">
            <a:avLst/>
          </a:prstGeom>
          <a:noFill/>
        </p:spPr>
        <p:txBody>
          <a:bodyPr wrap="square">
            <a:spAutoFit/>
          </a:bodyPr>
          <a:lstStyle/>
          <a:p>
            <a:r>
              <a:rPr lang="en-US" dirty="0"/>
              <a:t>https://github.com/ludesdeveloper/terraform-lambda-golang</a:t>
            </a:r>
          </a:p>
        </p:txBody>
      </p:sp>
    </p:spTree>
    <p:extLst>
      <p:ext uri="{BB962C8B-B14F-4D97-AF65-F5344CB8AC3E}">
        <p14:creationId xmlns:p14="http://schemas.microsoft.com/office/powerpoint/2010/main" val="4991014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dirty="0"/>
              <a:t>Lab</a:t>
            </a: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94</a:t>
            </a:fld>
            <a:endParaRPr lang="en-US"/>
          </a:p>
        </p:txBody>
      </p:sp>
    </p:spTree>
    <p:extLst>
      <p:ext uri="{BB962C8B-B14F-4D97-AF65-F5344CB8AC3E}">
        <p14:creationId xmlns:p14="http://schemas.microsoft.com/office/powerpoint/2010/main" val="21174081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5" name="Title 4">
            <a:extLst>
              <a:ext uri="{FF2B5EF4-FFF2-40B4-BE49-F238E27FC236}">
                <a16:creationId xmlns:a16="http://schemas.microsoft.com/office/drawing/2014/main" id="{919B8F73-E54D-4498-A0D1-083CE26A2CBE}"/>
              </a:ext>
            </a:extLst>
          </p:cNvPr>
          <p:cNvSpPr>
            <a:spLocks noGrp="1"/>
          </p:cNvSpPr>
          <p:nvPr>
            <p:ph type="title"/>
          </p:nvPr>
        </p:nvSpPr>
        <p:spPr/>
        <p:txBody>
          <a:bodyPr/>
          <a:lstStyle/>
          <a:p>
            <a:r>
              <a:rPr lang="en-US" sz="2400" dirty="0"/>
              <a:t>Docker</a:t>
            </a:r>
          </a:p>
        </p:txBody>
      </p:sp>
      <p:sp>
        <p:nvSpPr>
          <p:cNvPr id="378" name="Google Shape;378;p5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95</a:t>
            </a:fld>
            <a:endParaRPr/>
          </a:p>
        </p:txBody>
      </p:sp>
    </p:spTree>
    <p:extLst>
      <p:ext uri="{BB962C8B-B14F-4D97-AF65-F5344CB8AC3E}">
        <p14:creationId xmlns:p14="http://schemas.microsoft.com/office/powerpoint/2010/main" val="1238825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D90BE-EB3D-924E-95DB-72E3314C8EDC}"/>
              </a:ext>
            </a:extLst>
          </p:cNvPr>
          <p:cNvSpPr>
            <a:spLocks noGrp="1"/>
          </p:cNvSpPr>
          <p:nvPr>
            <p:ph type="title"/>
          </p:nvPr>
        </p:nvSpPr>
        <p:spPr/>
        <p:txBody>
          <a:bodyPr/>
          <a:lstStyle/>
          <a:p>
            <a:r>
              <a:rPr lang="en-US" dirty="0"/>
              <a:t>Setting Up a Local Docker Dev Environment</a:t>
            </a:r>
          </a:p>
        </p:txBody>
      </p:sp>
      <p:sp>
        <p:nvSpPr>
          <p:cNvPr id="3" name="Text Placeholder 2">
            <a:extLst>
              <a:ext uri="{FF2B5EF4-FFF2-40B4-BE49-F238E27FC236}">
                <a16:creationId xmlns:a16="http://schemas.microsoft.com/office/drawing/2014/main" id="{79161679-0D13-8C48-AF76-714D87EFB1C4}"/>
              </a:ext>
            </a:extLst>
          </p:cNvPr>
          <p:cNvSpPr>
            <a:spLocks noGrp="1"/>
          </p:cNvSpPr>
          <p:nvPr>
            <p:ph type="subTitle" idx="1"/>
          </p:nvPr>
        </p:nvSpPr>
        <p:spPr>
          <a:xfrm>
            <a:off x="613700" y="1256125"/>
            <a:ext cx="7625100" cy="3173100"/>
          </a:xfrm>
        </p:spPr>
        <p:txBody>
          <a:bodyPr/>
          <a:lstStyle/>
          <a:p>
            <a:r>
              <a:rPr lang="en-US" dirty="0">
                <a:solidFill>
                  <a:schemeClr val="tx1">
                    <a:lumMod val="50000"/>
                  </a:schemeClr>
                </a:solidFill>
              </a:rPr>
              <a:t>Tools:</a:t>
            </a:r>
          </a:p>
          <a:p>
            <a:pPr marL="971550" lvl="1" indent="-285750">
              <a:buClrTx/>
              <a:buSzPct val="100000"/>
              <a:buFont typeface="Arial" panose="020B0604020202020204" pitchFamily="34" charset="0"/>
              <a:buChar char="●"/>
            </a:pPr>
            <a:r>
              <a:rPr lang="en-US" sz="1300" dirty="0">
                <a:solidFill>
                  <a:schemeClr val="tx1">
                    <a:lumMod val="50000"/>
                  </a:schemeClr>
                </a:solidFill>
              </a:rPr>
              <a:t>Docker Desktop</a:t>
            </a:r>
          </a:p>
          <a:p>
            <a:pPr marL="971550" lvl="1" indent="-285750">
              <a:buClrTx/>
              <a:buSzPct val="100000"/>
              <a:buFont typeface="Arial" panose="020B0604020202020204" pitchFamily="34" charset="0"/>
              <a:buChar char="●"/>
            </a:pPr>
            <a:r>
              <a:rPr lang="en-US" sz="1300" dirty="0">
                <a:solidFill>
                  <a:schemeClr val="tx1">
                    <a:lumMod val="50000"/>
                  </a:schemeClr>
                </a:solidFill>
              </a:rPr>
              <a:t>Code editor/IDE that plays nice with containers (e.g., VS Code)</a:t>
            </a:r>
          </a:p>
          <a:p>
            <a:pPr lvl="1"/>
            <a:endParaRPr lang="en-US" sz="1300" dirty="0">
              <a:solidFill>
                <a:schemeClr val="tx1">
                  <a:lumMod val="50000"/>
                </a:schemeClr>
              </a:solidFill>
            </a:endParaRPr>
          </a:p>
        </p:txBody>
      </p:sp>
      <p:sp>
        <p:nvSpPr>
          <p:cNvPr id="4" name="Slide Number Placeholder 3">
            <a:extLst>
              <a:ext uri="{FF2B5EF4-FFF2-40B4-BE49-F238E27FC236}">
                <a16:creationId xmlns:a16="http://schemas.microsoft.com/office/drawing/2014/main" id="{96F27801-FCCD-B543-BE35-607EB48D3013}"/>
              </a:ext>
            </a:extLst>
          </p:cNvPr>
          <p:cNvSpPr>
            <a:spLocks noGrp="1"/>
          </p:cNvSpPr>
          <p:nvPr>
            <p:ph type="sldNum" idx="12"/>
          </p:nvPr>
        </p:nvSpPr>
        <p:spPr/>
        <p:txBody>
          <a:bodyPr/>
          <a:lstStyle/>
          <a:p>
            <a:fld id="{00000000-1234-1234-1234-123412341234}" type="slidenum">
              <a:rPr lang="en-US" smtClean="0"/>
              <a:pPr/>
              <a:t>96</a:t>
            </a:fld>
            <a:endParaRPr lang="en-US"/>
          </a:p>
        </p:txBody>
      </p:sp>
    </p:spTree>
    <p:extLst>
      <p:ext uri="{BB962C8B-B14F-4D97-AF65-F5344CB8AC3E}">
        <p14:creationId xmlns:p14="http://schemas.microsoft.com/office/powerpoint/2010/main" val="37911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009D3-4B48-0C47-B260-0CECBEB666AE}"/>
              </a:ext>
            </a:extLst>
          </p:cNvPr>
          <p:cNvSpPr>
            <a:spLocks noGrp="1"/>
          </p:cNvSpPr>
          <p:nvPr>
            <p:ph type="title"/>
          </p:nvPr>
        </p:nvSpPr>
        <p:spPr/>
        <p:txBody>
          <a:bodyPr/>
          <a:lstStyle/>
          <a:p>
            <a:r>
              <a:rPr lang="en-US"/>
              <a:t>The </a:t>
            </a:r>
            <a:r>
              <a:rPr lang="en-US" err="1"/>
              <a:t>Dockerfile</a:t>
            </a:r>
            <a:endParaRPr lang="en-US"/>
          </a:p>
        </p:txBody>
      </p:sp>
      <p:sp>
        <p:nvSpPr>
          <p:cNvPr id="3" name="Text Placeholder 2">
            <a:extLst>
              <a:ext uri="{FF2B5EF4-FFF2-40B4-BE49-F238E27FC236}">
                <a16:creationId xmlns:a16="http://schemas.microsoft.com/office/drawing/2014/main" id="{02B39B3D-2256-C943-AC6B-56B97DC56A73}"/>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Tells Docker what to do in creating an image for your application</a:t>
            </a:r>
          </a:p>
          <a:p>
            <a:pPr marL="514350" indent="-285750">
              <a:buClrTx/>
              <a:buSzPct val="100000"/>
              <a:buFont typeface="Arial" panose="020B0604020202020204" pitchFamily="34" charset="0"/>
              <a:buChar char="●"/>
            </a:pPr>
            <a:r>
              <a:rPr lang="en-US" dirty="0">
                <a:solidFill>
                  <a:schemeClr val="tx1">
                    <a:lumMod val="50000"/>
                  </a:schemeClr>
                </a:solidFill>
              </a:rPr>
              <a:t>The commands are all things you could do from the CLI</a:t>
            </a:r>
          </a:p>
          <a:p>
            <a:pPr marL="514350" indent="-285750">
              <a:buClrTx/>
              <a:buSzPct val="100000"/>
              <a:buFont typeface="Arial" panose="020B0604020202020204" pitchFamily="34" charset="0"/>
              <a:buChar char="●"/>
            </a:pPr>
            <a:r>
              <a:rPr lang="en-US" dirty="0">
                <a:solidFill>
                  <a:schemeClr val="tx1">
                    <a:lumMod val="50000"/>
                  </a:schemeClr>
                </a:solidFill>
              </a:rPr>
              <a:t>Used by the docker “build” command</a:t>
            </a:r>
          </a:p>
          <a:p>
            <a:pPr marL="514350" indent="-285750">
              <a:buClrTx/>
              <a:buSzPct val="100000"/>
              <a:buFont typeface="Arial" panose="020B0604020202020204" pitchFamily="34" charset="0"/>
              <a:buChar char="●"/>
            </a:pPr>
            <a:r>
              <a:rPr lang="en-US" dirty="0">
                <a:solidFill>
                  <a:schemeClr val="tx1">
                    <a:lumMod val="50000"/>
                  </a:schemeClr>
                </a:solidFill>
              </a:rPr>
              <a:t>Docker build uses this file and a “context” – a set of files at a specified location – to make your image</a:t>
            </a:r>
          </a:p>
        </p:txBody>
      </p:sp>
      <p:sp>
        <p:nvSpPr>
          <p:cNvPr id="4" name="Slide Number Placeholder 3">
            <a:extLst>
              <a:ext uri="{FF2B5EF4-FFF2-40B4-BE49-F238E27FC236}">
                <a16:creationId xmlns:a16="http://schemas.microsoft.com/office/drawing/2014/main" id="{4D5F6492-A536-A44B-90F0-5D6FA988F6CA}"/>
              </a:ext>
            </a:extLst>
          </p:cNvPr>
          <p:cNvSpPr>
            <a:spLocks noGrp="1"/>
          </p:cNvSpPr>
          <p:nvPr>
            <p:ph type="sldNum" idx="12"/>
          </p:nvPr>
        </p:nvSpPr>
        <p:spPr/>
        <p:txBody>
          <a:bodyPr/>
          <a:lstStyle/>
          <a:p>
            <a:fld id="{00000000-1234-1234-1234-123412341234}" type="slidenum">
              <a:rPr lang="en-US" smtClean="0"/>
              <a:pPr/>
              <a:t>97</a:t>
            </a:fld>
            <a:endParaRPr lang="en-US"/>
          </a:p>
        </p:txBody>
      </p:sp>
    </p:spTree>
    <p:extLst>
      <p:ext uri="{BB962C8B-B14F-4D97-AF65-F5344CB8AC3E}">
        <p14:creationId xmlns:p14="http://schemas.microsoft.com/office/powerpoint/2010/main" val="238885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70B77E-088C-47DF-9FB2-212C16F3C17A}"/>
              </a:ext>
            </a:extLst>
          </p:cNvPr>
          <p:cNvPicPr>
            <a:picLocks noChangeAspect="1"/>
          </p:cNvPicPr>
          <p:nvPr/>
        </p:nvPicPr>
        <p:blipFill>
          <a:blip r:embed="rId2"/>
          <a:stretch>
            <a:fillRect/>
          </a:stretch>
        </p:blipFill>
        <p:spPr>
          <a:xfrm>
            <a:off x="2828711" y="2338280"/>
            <a:ext cx="3486578" cy="2432628"/>
          </a:xfrm>
          <a:prstGeom prst="rect">
            <a:avLst/>
          </a:prstGeom>
        </p:spPr>
      </p:pic>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err="1"/>
              <a:t>Dockerfile</a:t>
            </a:r>
            <a:r>
              <a:rPr lang="en-US" dirty="0"/>
              <a:t> example</a:t>
            </a:r>
          </a:p>
        </p:txBody>
      </p:sp>
      <p:sp>
        <p:nvSpPr>
          <p:cNvPr id="9" name="Content Placeholder 2">
            <a:extLst>
              <a:ext uri="{FF2B5EF4-FFF2-40B4-BE49-F238E27FC236}">
                <a16:creationId xmlns:a16="http://schemas.microsoft.com/office/drawing/2014/main" id="{1F2D1426-6D81-4665-B102-112EFCE13964}"/>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The following creates an image for building/running Java app in container</a:t>
            </a:r>
          </a:p>
          <a:p>
            <a:pPr marL="514350" indent="-285750">
              <a:buClrTx/>
              <a:buSzPct val="100000"/>
              <a:buFont typeface="Arial" panose="020B0604020202020204" pitchFamily="34" charset="0"/>
              <a:buChar char="●"/>
            </a:pPr>
            <a:r>
              <a:rPr lang="en-US" dirty="0">
                <a:solidFill>
                  <a:schemeClr val="tx1">
                    <a:lumMod val="50000"/>
                  </a:schemeClr>
                </a:solidFill>
              </a:rPr>
              <a:t>See </a:t>
            </a:r>
            <a:r>
              <a:rPr lang="en-US" dirty="0">
                <a:solidFill>
                  <a:schemeClr val="tx1">
                    <a:lumMod val="50000"/>
                  </a:schemeClr>
                </a:solidFill>
                <a:hlinkClick r:id="rId3">
                  <a:extLst>
                    <a:ext uri="{A12FA001-AC4F-418D-AE19-62706E023703}">
                      <ahyp:hlinkClr xmlns:ahyp="http://schemas.microsoft.com/office/drawing/2018/hyperlinkcolor" val="tx"/>
                    </a:ext>
                  </a:extLst>
                </a:hlinkClick>
              </a:rPr>
              <a:t>https://github.com/KernelGamut32/dockerlab-repo-sample</a:t>
            </a:r>
            <a:r>
              <a:rPr lang="en-US" dirty="0">
                <a:solidFill>
                  <a:schemeClr val="tx1">
                    <a:lumMod val="50000"/>
                  </a:schemeClr>
                </a:solidFill>
              </a:rPr>
              <a:t> for sample</a:t>
            </a:r>
          </a:p>
        </p:txBody>
      </p:sp>
      <p:sp>
        <p:nvSpPr>
          <p:cNvPr id="6" name="Slide Number Placeholder 3">
            <a:extLst>
              <a:ext uri="{FF2B5EF4-FFF2-40B4-BE49-F238E27FC236}">
                <a16:creationId xmlns:a16="http://schemas.microsoft.com/office/drawing/2014/main" id="{CFE8C303-74FE-4886-A649-2C1227CC67EC}"/>
              </a:ext>
            </a:extLst>
          </p:cNvPr>
          <p:cNvSpPr>
            <a:spLocks noGrp="1"/>
          </p:cNvSpPr>
          <p:nvPr>
            <p:ph type="sldNum" idx="12"/>
          </p:nvPr>
        </p:nvSpPr>
        <p:spPr/>
        <p:txBody>
          <a:bodyPr/>
          <a:lstStyle/>
          <a:p>
            <a:fld id="{00000000-1234-1234-1234-123412341234}" type="slidenum">
              <a:rPr lang="en-US" smtClean="0"/>
              <a:pPr/>
              <a:t>98</a:t>
            </a:fld>
            <a:endParaRPr lang="en-US" dirty="0"/>
          </a:p>
        </p:txBody>
      </p:sp>
    </p:spTree>
    <p:extLst>
      <p:ext uri="{BB962C8B-B14F-4D97-AF65-F5344CB8AC3E}">
        <p14:creationId xmlns:p14="http://schemas.microsoft.com/office/powerpoint/2010/main" val="207675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Represent templates defining an application environment</a:t>
            </a:r>
          </a:p>
          <a:p>
            <a:pPr marL="514350" indent="-285750">
              <a:buClrTx/>
              <a:buSzPct val="100000"/>
              <a:buFont typeface="Arial" panose="020B0604020202020204" pitchFamily="34" charset="0"/>
              <a:buChar char="●"/>
            </a:pPr>
            <a:r>
              <a:rPr lang="en-US" dirty="0">
                <a:solidFill>
                  <a:schemeClr val="tx1">
                    <a:lumMod val="50000"/>
                  </a:schemeClr>
                </a:solidFill>
              </a:rPr>
              <a:t>New instances of the application can be created from the image</a:t>
            </a:r>
          </a:p>
          <a:p>
            <a:pPr marL="514350" indent="-285750">
              <a:buClrTx/>
              <a:buSzPct val="100000"/>
              <a:buFont typeface="Arial" panose="020B0604020202020204" pitchFamily="34" charset="0"/>
              <a:buChar char="●"/>
            </a:pPr>
            <a:r>
              <a:rPr lang="en-US" dirty="0">
                <a:solidFill>
                  <a:schemeClr val="tx1">
                    <a:lumMod val="50000"/>
                  </a:schemeClr>
                </a:solidFill>
              </a:rPr>
              <a:t>These instances are called containers</a:t>
            </a:r>
          </a:p>
          <a:p>
            <a:pPr marL="285750" indent="-285750">
              <a:buClrTx/>
              <a:buSzPct val="10000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261B2A4A-5969-4793-BF0B-3584D1EB7045}"/>
              </a:ext>
            </a:extLst>
          </p:cNvPr>
          <p:cNvSpPr>
            <a:spLocks noGrp="1"/>
          </p:cNvSpPr>
          <p:nvPr>
            <p:ph type="sldNum" idx="12"/>
          </p:nvPr>
        </p:nvSpPr>
        <p:spPr/>
        <p:txBody>
          <a:bodyPr/>
          <a:lstStyle/>
          <a:p>
            <a:fld id="{00000000-1234-1234-1234-123412341234}" type="slidenum">
              <a:rPr lang="en-US" smtClean="0"/>
              <a:pPr/>
              <a:t>99</a:t>
            </a:fld>
            <a:endParaRPr lang="en-US" dirty="0"/>
          </a:p>
        </p:txBody>
      </p:sp>
    </p:spTree>
    <p:extLst>
      <p:ext uri="{BB962C8B-B14F-4D97-AF65-F5344CB8AC3E}">
        <p14:creationId xmlns:p14="http://schemas.microsoft.com/office/powerpoint/2010/main" val="327237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2594</TotalTime>
  <Words>7096</Words>
  <Application>Microsoft Office PowerPoint</Application>
  <PresentationFormat>On-screen Show (16:9)</PresentationFormat>
  <Paragraphs>1076</Paragraphs>
  <Slides>170</Slides>
  <Notes>126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170</vt:i4>
      </vt:variant>
    </vt:vector>
  </HeadingPairs>
  <TitlesOfParts>
    <vt:vector size="182" baseType="lpstr">
      <vt:lpstr>Helvetica Neue</vt:lpstr>
      <vt:lpstr>Courier New</vt:lpstr>
      <vt:lpstr>Wingdings</vt:lpstr>
      <vt:lpstr>Courier</vt:lpstr>
      <vt:lpstr>Montserrat</vt:lpstr>
      <vt:lpstr>Montserrat Medium</vt:lpstr>
      <vt:lpstr>Arial</vt:lpstr>
      <vt:lpstr>Helvetica Neue Light</vt:lpstr>
      <vt:lpstr>Lato</vt:lpstr>
      <vt:lpstr>Calibri</vt:lpstr>
      <vt:lpstr>Consolas</vt:lpstr>
      <vt:lpstr>Pluralsight default theme</vt:lpstr>
      <vt:lpstr> Welcome Working with GoLang Microservices</vt:lpstr>
      <vt:lpstr>Hello</vt:lpstr>
      <vt:lpstr>Prerequisites</vt:lpstr>
      <vt:lpstr>Why study this subject?</vt:lpstr>
      <vt:lpstr>We teach over 400 technology topics</vt:lpstr>
      <vt:lpstr>You experience our impact on a daily basis!</vt:lpstr>
      <vt:lpstr>My pledge to you</vt:lpstr>
      <vt:lpstr>Objectives</vt:lpstr>
      <vt:lpstr>Agenda</vt:lpstr>
      <vt:lpstr>How we’re going to work together</vt:lpstr>
      <vt:lpstr>Microservices vs. Monolith</vt:lpstr>
      <vt:lpstr>Microservices</vt:lpstr>
      <vt:lpstr>Microservices – Key Characteristics</vt:lpstr>
      <vt:lpstr>Microservices – Key Characteristics</vt:lpstr>
      <vt:lpstr>vs. Monolithic</vt:lpstr>
      <vt:lpstr>Microservices – Benefits vs. Costs</vt:lpstr>
      <vt:lpstr>Microservices – Benefits vs. Costs</vt:lpstr>
      <vt:lpstr>Microservices &amp; Good Architecture</vt:lpstr>
      <vt:lpstr>Microservices &amp; Containers</vt:lpstr>
      <vt:lpstr>Monolithic Architecture Example</vt:lpstr>
      <vt:lpstr>Example Microservices Architecture</vt:lpstr>
      <vt:lpstr>Lab</vt:lpstr>
      <vt:lpstr>Lab Discussion</vt:lpstr>
      <vt:lpstr>Microservice Design Patterns</vt:lpstr>
      <vt:lpstr>Microservice Design Patterns</vt:lpstr>
      <vt:lpstr>Microservice Design Patterns - Aggregator</vt:lpstr>
      <vt:lpstr>Microservice Design Patterns - Aggregator</vt:lpstr>
      <vt:lpstr>Microservice Design Patterns – API Gateway</vt:lpstr>
      <vt:lpstr>Microservice Design Patterns – API Gateway</vt:lpstr>
      <vt:lpstr>Microservice Design Patterns – Chain of Responsibility</vt:lpstr>
      <vt:lpstr>Microservice Design Patterns – Chain of Responsibility</vt:lpstr>
      <vt:lpstr>Microservice Design Patterns – Asynchronous Messaging</vt:lpstr>
      <vt:lpstr>Microservice Design Patterns – Asynchronous Messaging</vt:lpstr>
      <vt:lpstr>Microservice Design Patterns – Circuit Breaker</vt:lpstr>
      <vt:lpstr>Microservice Design Patterns – Circuit Breaker</vt:lpstr>
      <vt:lpstr>Microservice Design Patterns – Anti-Corruption Layer</vt:lpstr>
      <vt:lpstr>Microservice Design Patterns – Anti-Corruption Layer</vt:lpstr>
      <vt:lpstr>Microservice Design Patterns – Strangler Application</vt:lpstr>
      <vt:lpstr>Microservice Design Patterns – Strangler Application</vt:lpstr>
      <vt:lpstr>Lab</vt:lpstr>
      <vt:lpstr>Event-Driven Architectures</vt:lpstr>
      <vt:lpstr>Microservices Integration Architecture – Option 1</vt:lpstr>
      <vt:lpstr>Microservices Integration Architecture – Option 1</vt:lpstr>
      <vt:lpstr>Microservices Integration Architecture – Option 2</vt:lpstr>
      <vt:lpstr>Microservices Integration Architecture – Option 2</vt:lpstr>
      <vt:lpstr>Concurrency in Go</vt:lpstr>
      <vt:lpstr>Concurrency Patterns in Go</vt:lpstr>
      <vt:lpstr>Concurrency Patterns in Go</vt:lpstr>
      <vt:lpstr>Concurrency Patterns in Go</vt:lpstr>
      <vt:lpstr>Concurrency Patterns in Go</vt:lpstr>
      <vt:lpstr>Concurrency Patterns in Go</vt:lpstr>
      <vt:lpstr>Demo</vt:lpstr>
      <vt:lpstr>Lab</vt:lpstr>
      <vt:lpstr>Serverless Architectures</vt:lpstr>
      <vt:lpstr>Serverless / Functions-as-a-Service (FaaS)</vt:lpstr>
      <vt:lpstr>AWS Lambda Using Go</vt:lpstr>
      <vt:lpstr>AWS Lambda Using Go</vt:lpstr>
      <vt:lpstr>AWS Lambda Using Go</vt:lpstr>
      <vt:lpstr>AWS Lambda Using Go</vt:lpstr>
      <vt:lpstr>Review Lambdas in AWS</vt:lpstr>
      <vt:lpstr>Lab</vt:lpstr>
      <vt:lpstr>Infrastructure-as-Code (IaC) Using Terraform</vt:lpstr>
      <vt:lpstr>Terraform</vt:lpstr>
      <vt:lpstr>What is Terraform?</vt:lpstr>
      <vt:lpstr>What is Terraform? (cont’d)</vt:lpstr>
      <vt:lpstr>Why Use Terraform?</vt:lpstr>
      <vt:lpstr>What Does Terraform (HCL) Look Like?</vt:lpstr>
      <vt:lpstr>Hashicorp Configuration Language (HCL)</vt:lpstr>
      <vt:lpstr>Terraform Project Content Types</vt:lpstr>
      <vt:lpstr>Resources</vt:lpstr>
      <vt:lpstr>Resources</vt:lpstr>
      <vt:lpstr>Terraform Commands and the CLI</vt:lpstr>
      <vt:lpstr>PowerPoint Presentation</vt:lpstr>
      <vt:lpstr>terraform init</vt:lpstr>
      <vt:lpstr>Input Variables</vt:lpstr>
      <vt:lpstr>Input Variables</vt:lpstr>
      <vt:lpstr>Example Variable Definition</vt:lpstr>
      <vt:lpstr>Example Variable Definition</vt:lpstr>
      <vt:lpstr>Data Sources</vt:lpstr>
      <vt:lpstr>Data Source Example: AWS AMI Lookup</vt:lpstr>
      <vt:lpstr>Providing Values for Input Variables</vt:lpstr>
      <vt:lpstr>Providing Values for Input Variables</vt:lpstr>
      <vt:lpstr>Providing Values for Input Variables</vt:lpstr>
      <vt:lpstr>State</vt:lpstr>
      <vt:lpstr>Backends</vt:lpstr>
      <vt:lpstr>Backends (cont’d)</vt:lpstr>
      <vt:lpstr>Providers</vt:lpstr>
      <vt:lpstr>The AWS Provider</vt:lpstr>
      <vt:lpstr>Configuring the Provider</vt:lpstr>
      <vt:lpstr>Output Variables</vt:lpstr>
      <vt:lpstr>Output Variables</vt:lpstr>
      <vt:lpstr>Output Definition</vt:lpstr>
      <vt:lpstr>Demo</vt:lpstr>
      <vt:lpstr>Lab</vt:lpstr>
      <vt:lpstr>Docker</vt:lpstr>
      <vt:lpstr>Setting Up a Local Docker Dev Environment</vt:lpstr>
      <vt:lpstr>The Dockerfile</vt:lpstr>
      <vt:lpstr>Dockerfile example</vt:lpstr>
      <vt:lpstr>Docker Images</vt:lpstr>
      <vt:lpstr>Docker Images</vt:lpstr>
      <vt:lpstr>Docker Images</vt:lpstr>
      <vt:lpstr>Docker Images</vt:lpstr>
      <vt:lpstr>Docker Hub</vt:lpstr>
      <vt:lpstr>Docker Hub</vt:lpstr>
      <vt:lpstr>Docker Hub</vt:lpstr>
      <vt:lpstr>Docker Hub</vt:lpstr>
      <vt:lpstr>Docker Hub</vt:lpstr>
      <vt:lpstr>Docker Hub</vt:lpstr>
      <vt:lpstr>Docker Hub</vt:lpstr>
      <vt:lpstr>Docker Hub</vt:lpstr>
      <vt:lpstr>Docker Hub</vt:lpstr>
      <vt:lpstr>Building The Image</vt:lpstr>
      <vt:lpstr>Building The Image</vt:lpstr>
      <vt:lpstr>Application Bootstrapping with Docker and k8s</vt:lpstr>
      <vt:lpstr>Open Container Initiative (OCI)</vt:lpstr>
      <vt:lpstr>Competing Container Runtimes</vt:lpstr>
      <vt:lpstr>Demo</vt:lpstr>
      <vt:lpstr>Continue Lab</vt:lpstr>
      <vt:lpstr>Kubernetes &amp; Container Orchestration</vt:lpstr>
      <vt:lpstr>Kubernetes (k8s) Overview</vt:lpstr>
      <vt:lpstr>What is an Orchestrator and Why Do We Need It?</vt:lpstr>
      <vt:lpstr>Architecture of k8s System</vt:lpstr>
      <vt:lpstr>Core Components of k8s</vt:lpstr>
      <vt:lpstr>k8s Resource/Manifest</vt:lpstr>
      <vt:lpstr>Kubernetes Architecture</vt:lpstr>
      <vt:lpstr>Kubernetes Architecture</vt:lpstr>
      <vt:lpstr>Kubernetes Control Plane &amp; Data Plane</vt:lpstr>
      <vt:lpstr>Declarative and Desired State</vt:lpstr>
      <vt:lpstr>Reconciling state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kubectl</vt:lpstr>
      <vt:lpstr>k8s Pods: The Basic Building Block</vt:lpstr>
      <vt:lpstr>k8s Pods: The Basic Building Block</vt:lpstr>
      <vt:lpstr>Pod state</vt:lpstr>
      <vt:lpstr>Deployments</vt:lpstr>
      <vt:lpstr>Deployments</vt:lpstr>
      <vt:lpstr>Namespaces in k8s</vt:lpstr>
      <vt:lpstr>Namespaces in k8s</vt:lpstr>
      <vt:lpstr>Namespaces in k8s</vt:lpstr>
      <vt:lpstr>ConfigMaps vs. Environment Variables</vt:lpstr>
      <vt:lpstr>ConfigMaps</vt:lpstr>
      <vt:lpstr>ConfigMaps as Env Vars</vt:lpstr>
      <vt:lpstr>ConfigMaps</vt:lpstr>
      <vt:lpstr>ConfigMaps - Precedence</vt:lpstr>
      <vt:lpstr>Secrets in Pods</vt:lpstr>
      <vt:lpstr>k8s Services</vt:lpstr>
      <vt:lpstr>k8s Service Types</vt:lpstr>
      <vt:lpstr>PersistentVolume</vt:lpstr>
      <vt:lpstr>PersistentVolumeClaim</vt:lpstr>
      <vt:lpstr>Demo</vt:lpstr>
      <vt:lpstr>Continue Lab</vt:lpstr>
      <vt:lpstr>Thank you!  If you have additional questions,  please reach out to me at: (asanders@gamuttechnologysvcs.com)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 Sanders</dc:creator>
  <cp:lastModifiedBy>Allen Sanders</cp:lastModifiedBy>
  <cp:revision>157</cp:revision>
  <dcterms:modified xsi:type="dcterms:W3CDTF">2022-02-05T21:53:26Z</dcterms:modified>
</cp:coreProperties>
</file>